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2"/>
  </p:sldMasterIdLst>
  <p:notesMasterIdLst>
    <p:notesMasterId r:id="rId37"/>
  </p:notesMasterIdLst>
  <p:handoutMasterIdLst>
    <p:handoutMasterId r:id="rId38"/>
  </p:handoutMasterIdLst>
  <p:sldIdLst>
    <p:sldId id="394" r:id="rId3"/>
    <p:sldId id="466" r:id="rId4"/>
    <p:sldId id="500" r:id="rId5"/>
    <p:sldId id="506" r:id="rId6"/>
    <p:sldId id="501" r:id="rId7"/>
    <p:sldId id="509" r:id="rId8"/>
    <p:sldId id="512" r:id="rId9"/>
    <p:sldId id="515" r:id="rId10"/>
    <p:sldId id="510" r:id="rId11"/>
    <p:sldId id="511" r:id="rId12"/>
    <p:sldId id="516" r:id="rId13"/>
    <p:sldId id="517" r:id="rId14"/>
    <p:sldId id="507" r:id="rId15"/>
    <p:sldId id="508" r:id="rId16"/>
    <p:sldId id="518" r:id="rId17"/>
    <p:sldId id="520" r:id="rId18"/>
    <p:sldId id="521" r:id="rId19"/>
    <p:sldId id="526" r:id="rId20"/>
    <p:sldId id="527" r:id="rId21"/>
    <p:sldId id="528" r:id="rId22"/>
    <p:sldId id="519" r:id="rId23"/>
    <p:sldId id="530" r:id="rId24"/>
    <p:sldId id="529" r:id="rId25"/>
    <p:sldId id="531" r:id="rId26"/>
    <p:sldId id="514" r:id="rId27"/>
    <p:sldId id="513" r:id="rId28"/>
    <p:sldId id="524" r:id="rId29"/>
    <p:sldId id="525" r:id="rId30"/>
    <p:sldId id="533" r:id="rId31"/>
    <p:sldId id="505" r:id="rId32"/>
    <p:sldId id="503" r:id="rId33"/>
    <p:sldId id="442" r:id="rId34"/>
    <p:sldId id="352" r:id="rId35"/>
    <p:sldId id="393" r:id="rId36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DAC70E44-0EC1-46A2-9694-0F09CE37964E}">
          <p14:sldIdLst>
            <p14:sldId id="394"/>
            <p14:sldId id="466"/>
            <p14:sldId id="500"/>
          </p14:sldIdLst>
        </p14:section>
        <p14:section name="Error Handling in JS" id="{80333280-7A8B-471A-A776-2DD1F6123729}">
          <p14:sldIdLst>
            <p14:sldId id="506"/>
            <p14:sldId id="501"/>
            <p14:sldId id="509"/>
            <p14:sldId id="512"/>
            <p14:sldId id="515"/>
            <p14:sldId id="510"/>
            <p14:sldId id="511"/>
            <p14:sldId id="516"/>
            <p14:sldId id="517"/>
          </p14:sldIdLst>
        </p14:section>
        <p14:section name="Exception Handling in JS" id="{13469C94-E405-4AB5-87D1-398276E5CF22}">
          <p14:sldIdLst>
            <p14:sldId id="507"/>
            <p14:sldId id="508"/>
            <p14:sldId id="518"/>
            <p14:sldId id="520"/>
            <p14:sldId id="521"/>
            <p14:sldId id="526"/>
            <p14:sldId id="527"/>
            <p14:sldId id="528"/>
            <p14:sldId id="519"/>
            <p14:sldId id="530"/>
            <p14:sldId id="529"/>
            <p14:sldId id="531"/>
          </p14:sldIdLst>
        </p14:section>
        <p14:section name="Exceptions vs. Special Values" id="{6A9601BF-C8B8-42AF-BB88-F7D43B295A9D}">
          <p14:sldIdLst>
            <p14:sldId id="514"/>
            <p14:sldId id="513"/>
            <p14:sldId id="524"/>
            <p14:sldId id="525"/>
            <p14:sldId id="533"/>
          </p14:sldIdLst>
        </p14:section>
        <p14:section name="Conclusion" id="{C7E9CEEA-040E-4E2C-A05B-B4176D970C1B}">
          <p14:sldIdLst>
            <p14:sldId id="505"/>
            <p14:sldId id="503"/>
            <p14:sldId id="442"/>
            <p14:sldId id="352"/>
            <p14:sldId id="39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DC9E"/>
    <a:srgbClr val="FBEEDC"/>
    <a:srgbClr val="FBEEC9"/>
    <a:srgbClr val="603A14"/>
    <a:srgbClr val="E85C0E"/>
    <a:srgbClr val="BAB398"/>
    <a:srgbClr val="ADA485"/>
    <a:srgbClr val="C6C0AA"/>
    <a:srgbClr val="663606"/>
    <a:srgbClr val="663106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62" autoAdjust="0"/>
    <p:restoredTop sz="94595" autoAdjust="0"/>
  </p:normalViewPr>
  <p:slideViewPr>
    <p:cSldViewPr>
      <p:cViewPr varScale="1">
        <p:scale>
          <a:sx n="79" d="100"/>
          <a:sy n="79" d="100"/>
        </p:scale>
        <p:origin x="701" y="62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handoutMaster" Target="handoutMasters/handoutMaster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08-Nov-16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08-Nov-16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6911383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E23DF7-163A-4024-AD1E-614BFD38DB8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949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7768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32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92770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4122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7620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08-Nov-16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770208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08-Nov-16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79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13.png"/><Relationship Id="rId5" Type="http://schemas.openxmlformats.org/officeDocument/2006/relationships/image" Target="../media/image8.png"/><Relationship Id="rId10" Type="http://schemas.openxmlformats.org/officeDocument/2006/relationships/image" Target="../media/image12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44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2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judge.softuni.bg/Contests/344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44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44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hyperlink" Target="http://komfo.com/" TargetMode="External"/><Relationship Id="rId13" Type="http://schemas.openxmlformats.org/officeDocument/2006/relationships/image" Target="../media/image41.png"/><Relationship Id="rId18" Type="http://schemas.openxmlformats.org/officeDocument/2006/relationships/hyperlink" Target="http://netpeak.bg/" TargetMode="External"/><Relationship Id="rId3" Type="http://schemas.openxmlformats.org/officeDocument/2006/relationships/hyperlink" Target="https://softuni.bg/courses/javascript-advanced" TargetMode="External"/><Relationship Id="rId21" Type="http://schemas.openxmlformats.org/officeDocument/2006/relationships/image" Target="../media/image45.png"/><Relationship Id="rId7" Type="http://schemas.openxmlformats.org/officeDocument/2006/relationships/image" Target="../media/image38.png"/><Relationship Id="rId12" Type="http://schemas.openxmlformats.org/officeDocument/2006/relationships/hyperlink" Target="http://www.softwaregroup-bg.com/" TargetMode="External"/><Relationship Id="rId17" Type="http://schemas.openxmlformats.org/officeDocument/2006/relationships/image" Target="../media/image43.png"/><Relationship Id="rId2" Type="http://schemas.openxmlformats.org/officeDocument/2006/relationships/notesSlide" Target="../notesSlides/notesSlide5.xml"/><Relationship Id="rId16" Type="http://schemas.openxmlformats.org/officeDocument/2006/relationships/hyperlink" Target="http://www.infragistics.com/" TargetMode="External"/><Relationship Id="rId20" Type="http://schemas.openxmlformats.org/officeDocument/2006/relationships/hyperlink" Target="http://www.superhosting.bg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xs-software.com/" TargetMode="External"/><Relationship Id="rId11" Type="http://schemas.openxmlformats.org/officeDocument/2006/relationships/image" Target="../media/image40.png"/><Relationship Id="rId5" Type="http://schemas.openxmlformats.org/officeDocument/2006/relationships/image" Target="../media/image37.png"/><Relationship Id="rId15" Type="http://schemas.openxmlformats.org/officeDocument/2006/relationships/image" Target="../media/image42.png"/><Relationship Id="rId23" Type="http://schemas.openxmlformats.org/officeDocument/2006/relationships/image" Target="../media/image46.png"/><Relationship Id="rId10" Type="http://schemas.openxmlformats.org/officeDocument/2006/relationships/hyperlink" Target="http://smartit.bg/" TargetMode="External"/><Relationship Id="rId19" Type="http://schemas.openxmlformats.org/officeDocument/2006/relationships/image" Target="../media/image44.png"/><Relationship Id="rId4" Type="http://schemas.openxmlformats.org/officeDocument/2006/relationships/hyperlink" Target="http://www.luxoft.com/" TargetMode="External"/><Relationship Id="rId9" Type="http://schemas.openxmlformats.org/officeDocument/2006/relationships/image" Target="../media/image39.png"/><Relationship Id="rId14" Type="http://schemas.openxmlformats.org/officeDocument/2006/relationships/hyperlink" Target="http://www.indeavr.com/" TargetMode="External"/><Relationship Id="rId22" Type="http://schemas.openxmlformats.org/officeDocument/2006/relationships/hyperlink" Target="http://www.telenor.bg/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0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4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48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Relationship Id="rId14" Type="http://schemas.openxmlformats.org/officeDocument/2006/relationships/image" Target="../media/image5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351212" y="627604"/>
            <a:ext cx="8125251" cy="1171552"/>
          </a:xfrm>
        </p:spPr>
        <p:txBody>
          <a:bodyPr>
            <a:normAutofit fontScale="90000"/>
          </a:bodyPr>
          <a:lstStyle/>
          <a:p>
            <a:r>
              <a:rPr lang="en-US" dirty="0"/>
              <a:t>Error Handling and Exceptions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351212" y="1759995"/>
            <a:ext cx="8125251" cy="1304135"/>
          </a:xfrm>
        </p:spPr>
        <p:txBody>
          <a:bodyPr>
            <a:normAutofit/>
          </a:bodyPr>
          <a:lstStyle/>
          <a:p>
            <a:r>
              <a:rPr lang="en-US" dirty="0"/>
              <a:t>Error Handling in JavaScript, Exceptions, Exception Handling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604899"/>
            <a:ext cx="3187613" cy="525135"/>
          </a:xfrm>
        </p:spPr>
        <p:txBody>
          <a:bodyPr/>
          <a:lstStyle/>
          <a:p>
            <a:r>
              <a:rPr lang="en-US" noProof="1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5074798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479925"/>
            <a:ext cx="3187613" cy="382788"/>
          </a:xfrm>
        </p:spPr>
        <p:txBody>
          <a:bodyPr/>
          <a:lstStyle/>
          <a:p>
            <a:r>
              <a:rPr lang="en-US" sz="2000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820446"/>
            <a:ext cx="3187613" cy="351754"/>
          </a:xfrm>
        </p:spPr>
        <p:txBody>
          <a:bodyPr/>
          <a:lstStyle/>
          <a:p>
            <a:r>
              <a:rPr lang="en-US" sz="1800" dirty="0">
                <a:hlinkClick r:id="rId3"/>
              </a:rPr>
              <a:t>http://softuni.bg</a:t>
            </a:r>
            <a:endParaRPr lang="en-US" sz="1800" dirty="0"/>
          </a:p>
        </p:txBody>
      </p:sp>
      <p:pic>
        <p:nvPicPr>
          <p:cNvPr id="1028" name="Picture 4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30488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752600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4" name="Picture 13" descr="http://softuni.bg" title="SoftUni Code Wizard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739600" y="3811842"/>
            <a:ext cx="2133598" cy="234148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rot="986296">
            <a:off x="5170073" y="3598749"/>
            <a:ext cx="1617494" cy="7201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Errors and</a:t>
            </a:r>
            <a:b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</a:b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Exceptions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25661">
            <a:off x="5702737" y="4889802"/>
            <a:ext cx="1023221" cy="102322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16" name="Group 15"/>
          <p:cNvGrpSpPr/>
          <p:nvPr/>
        </p:nvGrpSpPr>
        <p:grpSpPr>
          <a:xfrm>
            <a:off x="6925224" y="3136324"/>
            <a:ext cx="4608420" cy="3188276"/>
            <a:chOff x="6925224" y="3136324"/>
            <a:chExt cx="4608420" cy="3188276"/>
          </a:xfrm>
        </p:grpSpPr>
        <p:pic>
          <p:nvPicPr>
            <p:cNvPr id="1030" name="Picture 6" descr="Резултат с изображение за exclamation icon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04660" y="3136324"/>
              <a:ext cx="1623047" cy="1223723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scene3d>
              <a:camera prst="perspectiveContrastingRightFacing" fov="3600000">
                <a:rot lat="303721" lon="19244407" rev="21564136"/>
              </a:camera>
              <a:lightRig rig="threePt" dir="t"/>
            </a:scene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" name="Picture 4" descr="Резултат с изображение за process icon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25224" y="3464201"/>
              <a:ext cx="4608420" cy="28603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6" name="Picture 2" descr="Резултат с изображение за error icon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27116" y="4279324"/>
              <a:ext cx="1474832" cy="1113096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scene3d>
              <a:camera prst="perspectiveContrastingRightFacing" fov="3600000">
                <a:rot lat="303721" lon="19244407" rev="21564136"/>
              </a:camera>
              <a:lightRig rig="threePt" dir="t"/>
            </a:scene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12">
              <a:duotone>
                <a:prstClr val="black"/>
                <a:srgbClr val="FFFF00">
                  <a:tint val="45000"/>
                  <a:satMod val="400000"/>
                </a:srgbClr>
              </a:duotone>
            </a:blip>
            <a:stretch>
              <a:fillRect/>
            </a:stretch>
          </p:blipFill>
          <p:spPr>
            <a:xfrm>
              <a:off x="8046790" y="4973841"/>
              <a:ext cx="1160722" cy="1015744"/>
            </a:xfrm>
            <a:prstGeom prst="rect">
              <a:avLst/>
            </a:prstGeom>
            <a:noFill/>
            <a:effectLst>
              <a:glow rad="63500">
                <a:schemeClr val="accent5">
                  <a:satMod val="175000"/>
                  <a:alpha val="40000"/>
                </a:schemeClr>
              </a:glow>
              <a:outerShdw blurRad="63500" sx="102000" sy="102000" algn="ctr" rotWithShape="0">
                <a:prstClr val="black">
                  <a:alpha val="40000"/>
                </a:prstClr>
              </a:outerShdw>
            </a:effectLst>
            <a:scene3d>
              <a:camera prst="perspectiveContrastingRightFacing" fov="3600000">
                <a:rot lat="303721" lon="19244407" rev="21564136"/>
              </a:camera>
              <a:lightRig rig="threePt" dir="t"/>
            </a:scene3d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 rot="225661">
              <a:off x="7164208" y="3919448"/>
              <a:ext cx="1290378" cy="1023221"/>
            </a:xfrm>
            <a:prstGeom prst="rect">
              <a:avLst/>
            </a:prstGeom>
            <a:noFill/>
            <a:effectLst>
              <a:glow rad="63500">
                <a:schemeClr val="accent6">
                  <a:satMod val="175000"/>
                  <a:alpha val="40000"/>
                </a:schemeClr>
              </a:glow>
              <a:outerShdw blurRad="63500" sx="102000" sy="102000" algn="ctr" rotWithShape="0">
                <a:prstClr val="black">
                  <a:alpha val="40000"/>
                </a:prstClr>
              </a:outerShdw>
            </a:effectLst>
            <a:scene3d>
              <a:camera prst="perspectiveContrastingRightFacing" fov="3600000">
                <a:rot lat="303721" lon="19244407" rev="21564136"/>
              </a:camera>
              <a:lightRig rig="threePt" dir="t"/>
            </a:scene3d>
          </p:spPr>
        </p:pic>
      </p:grpSp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Write a JS function to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sum a range of elements </a:t>
            </a:r>
            <a:r>
              <a:rPr lang="en-US" dirty="0"/>
              <a:t>from array</a:t>
            </a:r>
          </a:p>
          <a:p>
            <a:endParaRPr lang="en-US" dirty="0"/>
          </a:p>
          <a:p>
            <a:pPr>
              <a:spcBef>
                <a:spcPts val="1800"/>
              </a:spcBef>
            </a:pPr>
            <a:r>
              <a:rPr lang="en-US" dirty="0"/>
              <a:t>This is a sample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solution</a:t>
            </a:r>
            <a:r>
              <a:rPr lang="en-US" dirty="0"/>
              <a:t>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Sub-Sum</a:t>
            </a:r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912811" y="1919455"/>
            <a:ext cx="8043777" cy="61938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lnSpc>
                <a:spcPct val="110000"/>
              </a:lnSpc>
            </a:pPr>
            <a:r>
              <a:rPr lang="en-US" sz="2800" noProof="1">
                <a:solidFill>
                  <a:srgbClr val="FBEEDC"/>
                </a:solidFill>
              </a:rPr>
              <a:t>subsum([10, 20, 30,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 40, 50</a:t>
            </a:r>
            <a:r>
              <a:rPr lang="en-US" sz="2800" noProof="1">
                <a:solidFill>
                  <a:srgbClr val="FBEEDC"/>
                </a:solidFill>
              </a:rPr>
              <a:t>, 60],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3</a:t>
            </a:r>
            <a:r>
              <a:rPr lang="en-US" sz="2800" noProof="1">
                <a:solidFill>
                  <a:srgbClr val="FBEEDC"/>
                </a:solidFill>
              </a:rPr>
              <a:t>,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4</a:t>
            </a:r>
            <a:r>
              <a:rPr lang="en-US" sz="2800" noProof="1">
                <a:solidFill>
                  <a:srgbClr val="FBEEDC"/>
                </a:solidFill>
              </a:rPr>
              <a:t>)</a:t>
            </a:r>
            <a:endParaRPr lang="en-US" sz="2800" noProof="1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8" name="Text Placeholder 3"/>
          <p:cNvSpPr txBox="1">
            <a:spLocks/>
          </p:cNvSpPr>
          <p:nvPr/>
        </p:nvSpPr>
        <p:spPr>
          <a:xfrm>
            <a:off x="912812" y="3485379"/>
            <a:ext cx="10363200" cy="283922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lnSpc>
                <a:spcPct val="105000"/>
              </a:lnSpc>
            </a:pPr>
            <a:r>
              <a:rPr lang="en-US" sz="2800" noProof="1">
                <a:solidFill>
                  <a:srgbClr val="FBEEDC"/>
                </a:solidFill>
              </a:rPr>
              <a:t>function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subsum</a:t>
            </a:r>
            <a:r>
              <a:rPr lang="en-US" sz="2800" noProof="1">
                <a:solidFill>
                  <a:srgbClr val="FBEEDC"/>
                </a:solidFill>
              </a:rPr>
              <a:t>(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arr</a:t>
            </a:r>
            <a:r>
              <a:rPr lang="en-US" sz="2800" noProof="1">
                <a:solidFill>
                  <a:srgbClr val="FBEEDC"/>
                </a:solidFill>
              </a:rPr>
              <a:t>,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startIndex</a:t>
            </a:r>
            <a:r>
              <a:rPr lang="en-US" sz="2800" noProof="1">
                <a:solidFill>
                  <a:srgbClr val="FBEEDC"/>
                </a:solidFill>
              </a:rPr>
              <a:t>,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endIndex</a:t>
            </a:r>
            <a:r>
              <a:rPr lang="en-US" sz="2800" noProof="1">
                <a:solidFill>
                  <a:srgbClr val="FBEEDC"/>
                </a:solidFill>
              </a:rPr>
              <a:t>) {</a:t>
            </a:r>
          </a:p>
          <a:p>
            <a:pPr>
              <a:lnSpc>
                <a:spcPct val="105000"/>
              </a:lnSpc>
            </a:pPr>
            <a:r>
              <a:rPr lang="en-US" sz="2800" noProof="1">
                <a:solidFill>
                  <a:srgbClr val="FBEEDC"/>
                </a:solidFill>
              </a:rPr>
              <a:t>  let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sum</a:t>
            </a:r>
            <a:r>
              <a:rPr lang="en-US" sz="2800" noProof="1">
                <a:solidFill>
                  <a:srgbClr val="FBEEDC"/>
                </a:solidFill>
              </a:rPr>
              <a:t> = 0;</a:t>
            </a:r>
          </a:p>
          <a:p>
            <a:pPr>
              <a:lnSpc>
                <a:spcPct val="105000"/>
              </a:lnSpc>
            </a:pPr>
            <a:r>
              <a:rPr lang="en-US" sz="2800" noProof="1">
                <a:solidFill>
                  <a:srgbClr val="FBEEDC"/>
                </a:solidFill>
              </a:rPr>
              <a:t>  for (let i =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startIndex</a:t>
            </a:r>
            <a:r>
              <a:rPr lang="en-US" sz="2800" noProof="1">
                <a:solidFill>
                  <a:srgbClr val="FBEEDC"/>
                </a:solidFill>
              </a:rPr>
              <a:t>; i &lt;=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endIndex</a:t>
            </a:r>
            <a:r>
              <a:rPr lang="en-US" sz="2800" noProof="1">
                <a:solidFill>
                  <a:srgbClr val="FBEEDC"/>
                </a:solidFill>
              </a:rPr>
              <a:t>; i++)</a:t>
            </a:r>
          </a:p>
          <a:p>
            <a:pPr>
              <a:lnSpc>
                <a:spcPct val="105000"/>
              </a:lnSpc>
            </a:pPr>
            <a:r>
              <a:rPr lang="en-US" sz="2800" noProof="1">
                <a:solidFill>
                  <a:srgbClr val="FBEEDC"/>
                </a:solidFill>
              </a:rPr>
              <a:t>   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sum</a:t>
            </a:r>
            <a:r>
              <a:rPr lang="en-US" sz="2800" noProof="1">
                <a:solidFill>
                  <a:srgbClr val="FBEEDC"/>
                </a:solidFill>
              </a:rPr>
              <a:t> +=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arr</a:t>
            </a:r>
            <a:r>
              <a:rPr lang="en-US" sz="2800" noProof="1">
                <a:solidFill>
                  <a:srgbClr val="FBEEDC"/>
                </a:solidFill>
              </a:rPr>
              <a:t>[i];</a:t>
            </a:r>
          </a:p>
          <a:p>
            <a:pPr>
              <a:lnSpc>
                <a:spcPct val="105000"/>
              </a:lnSpc>
            </a:pPr>
            <a:r>
              <a:rPr lang="en-US" sz="2800" noProof="1">
                <a:solidFill>
                  <a:srgbClr val="FBEEDC"/>
                </a:solidFill>
              </a:rPr>
              <a:t>  return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sum</a:t>
            </a:r>
            <a:r>
              <a:rPr lang="en-US" sz="2800" noProof="1">
                <a:solidFill>
                  <a:srgbClr val="FBEEDC"/>
                </a:solidFill>
              </a:rPr>
              <a:t>;</a:t>
            </a:r>
          </a:p>
          <a:p>
            <a:pPr>
              <a:lnSpc>
                <a:spcPct val="105000"/>
              </a:lnSpc>
            </a:pPr>
            <a:r>
              <a:rPr lang="en-US" sz="2800" noProof="1">
                <a:solidFill>
                  <a:srgbClr val="FBEEDC"/>
                </a:solidFill>
              </a:rPr>
              <a:t>}</a:t>
            </a:r>
          </a:p>
        </p:txBody>
      </p:sp>
      <p:sp>
        <p:nvSpPr>
          <p:cNvPr id="9" name="Text Placeholder 3"/>
          <p:cNvSpPr txBox="1">
            <a:spLocks/>
          </p:cNvSpPr>
          <p:nvPr/>
        </p:nvSpPr>
        <p:spPr>
          <a:xfrm>
            <a:off x="9923174" y="1919455"/>
            <a:ext cx="1352838" cy="59322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lnSpc>
                <a:spcPct val="110000"/>
              </a:lnSpc>
            </a:pPr>
            <a:r>
              <a:rPr lang="en-US" sz="2800" noProof="1">
                <a:solidFill>
                  <a:srgbClr val="FBEEDC"/>
                </a:solidFill>
              </a:rPr>
              <a:t>90</a:t>
            </a:r>
            <a:endParaRPr lang="en-US" sz="2800" noProof="1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0" name="Arrow: Right 9"/>
          <p:cNvSpPr/>
          <p:nvPr/>
        </p:nvSpPr>
        <p:spPr>
          <a:xfrm>
            <a:off x="9173181" y="2038646"/>
            <a:ext cx="5334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4253572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/>
          <a:lstStyle/>
          <a:p>
            <a:r>
              <a:rPr lang="en-US" dirty="0"/>
              <a:t>Think about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special cases</a:t>
            </a:r>
            <a:r>
              <a:rPr lang="en-US" dirty="0"/>
              <a:t>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Sub-Sum – Error Handling</a:t>
            </a:r>
          </a:p>
        </p:txBody>
      </p:sp>
      <p:sp>
        <p:nvSpPr>
          <p:cNvPr id="6" name="Text Placeholder 3"/>
          <p:cNvSpPr txBox="1">
            <a:spLocks/>
          </p:cNvSpPr>
          <p:nvPr/>
        </p:nvSpPr>
        <p:spPr>
          <a:xfrm>
            <a:off x="912811" y="1919455"/>
            <a:ext cx="8291140" cy="61938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lnSpc>
                <a:spcPct val="110000"/>
              </a:lnSpc>
            </a:pPr>
            <a:r>
              <a:rPr lang="en-US" sz="2800" noProof="1">
                <a:solidFill>
                  <a:srgbClr val="FBEEDC"/>
                </a:solidFill>
              </a:rPr>
              <a:t>subsum([10, 20, 30,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 40, 50, 60</a:t>
            </a:r>
            <a:r>
              <a:rPr lang="en-US" sz="2800" noProof="1">
                <a:solidFill>
                  <a:srgbClr val="FBEEDC"/>
                </a:solidFill>
              </a:rPr>
              <a:t>],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3</a:t>
            </a:r>
            <a:r>
              <a:rPr lang="en-US" sz="2800" noProof="1">
                <a:solidFill>
                  <a:srgbClr val="FBEEDC"/>
                </a:solidFill>
              </a:rPr>
              <a:t>,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300</a:t>
            </a:r>
            <a:r>
              <a:rPr lang="en-US" sz="2800" noProof="1">
                <a:solidFill>
                  <a:srgbClr val="FBEEDC"/>
                </a:solidFill>
              </a:rPr>
              <a:t>)</a:t>
            </a:r>
            <a:endParaRPr lang="en-US" sz="2800" noProof="1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7" name="Text Placeholder 3"/>
          <p:cNvSpPr txBox="1">
            <a:spLocks/>
          </p:cNvSpPr>
          <p:nvPr/>
        </p:nvSpPr>
        <p:spPr>
          <a:xfrm>
            <a:off x="10115347" y="1919455"/>
            <a:ext cx="1160665" cy="59322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lnSpc>
                <a:spcPct val="110000"/>
              </a:lnSpc>
            </a:pPr>
            <a:r>
              <a:rPr lang="en-US" sz="2800" noProof="1">
                <a:solidFill>
                  <a:srgbClr val="FBEEDC"/>
                </a:solidFill>
              </a:rPr>
              <a:t>150</a:t>
            </a:r>
            <a:endParaRPr lang="en-US" sz="2800" noProof="1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8" name="Arrow: Right 7"/>
          <p:cNvSpPr/>
          <p:nvPr/>
        </p:nvSpPr>
        <p:spPr>
          <a:xfrm>
            <a:off x="9402677" y="2038646"/>
            <a:ext cx="5334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9" name="Text Placeholder 3"/>
          <p:cNvSpPr txBox="1">
            <a:spLocks/>
          </p:cNvSpPr>
          <p:nvPr/>
        </p:nvSpPr>
        <p:spPr>
          <a:xfrm>
            <a:off x="912811" y="2806980"/>
            <a:ext cx="8291140" cy="61938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lnSpc>
                <a:spcPct val="110000"/>
              </a:lnSpc>
            </a:pPr>
            <a:r>
              <a:rPr lang="en-US" sz="2800" noProof="1">
                <a:solidFill>
                  <a:srgbClr val="FBEEDC"/>
                </a:solidFill>
              </a:rPr>
              <a:t>subsum([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1.1, 2.2</a:t>
            </a:r>
            <a:r>
              <a:rPr lang="en-US" sz="2800" noProof="1">
                <a:solidFill>
                  <a:srgbClr val="FBEEDC"/>
                </a:solidFill>
              </a:rPr>
              <a:t>, 3.3,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800" noProof="1">
                <a:solidFill>
                  <a:srgbClr val="FBEEDC"/>
                </a:solidFill>
              </a:rPr>
              <a:t>4.4, 5.5],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-3</a:t>
            </a:r>
            <a:r>
              <a:rPr lang="en-US" sz="2800" noProof="1">
                <a:solidFill>
                  <a:srgbClr val="FBEEDC"/>
                </a:solidFill>
              </a:rPr>
              <a:t>,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1</a:t>
            </a:r>
            <a:r>
              <a:rPr lang="en-US" sz="2800" noProof="1">
                <a:solidFill>
                  <a:srgbClr val="FBEEDC"/>
                </a:solidFill>
              </a:rPr>
              <a:t>)</a:t>
            </a:r>
            <a:endParaRPr lang="en-US" sz="2800" noProof="1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0" name="Text Placeholder 3"/>
          <p:cNvSpPr txBox="1">
            <a:spLocks/>
          </p:cNvSpPr>
          <p:nvPr/>
        </p:nvSpPr>
        <p:spPr>
          <a:xfrm>
            <a:off x="10115347" y="2806980"/>
            <a:ext cx="1160665" cy="59322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lnSpc>
                <a:spcPct val="110000"/>
              </a:lnSpc>
            </a:pPr>
            <a:r>
              <a:rPr lang="en-US" sz="2800" noProof="1">
                <a:solidFill>
                  <a:srgbClr val="FBEEDC"/>
                </a:solidFill>
              </a:rPr>
              <a:t>3.3</a:t>
            </a:r>
            <a:endParaRPr lang="en-US" sz="2800" noProof="1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1" name="Arrow: Right 10"/>
          <p:cNvSpPr/>
          <p:nvPr/>
        </p:nvSpPr>
        <p:spPr>
          <a:xfrm>
            <a:off x="9402677" y="2926171"/>
            <a:ext cx="5334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2" name="Text Placeholder 3"/>
          <p:cNvSpPr txBox="1">
            <a:spLocks/>
          </p:cNvSpPr>
          <p:nvPr/>
        </p:nvSpPr>
        <p:spPr>
          <a:xfrm>
            <a:off x="912811" y="3694505"/>
            <a:ext cx="8291140" cy="61938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lnSpc>
                <a:spcPct val="110000"/>
              </a:lnSpc>
            </a:pPr>
            <a:r>
              <a:rPr lang="en-US" sz="2800" noProof="1">
                <a:solidFill>
                  <a:srgbClr val="FBEEDC"/>
                </a:solidFill>
              </a:rPr>
              <a:t>subsum([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10, 'twenty', 30</a:t>
            </a:r>
            <a:r>
              <a:rPr lang="en-US" sz="2800" noProof="1">
                <a:solidFill>
                  <a:srgbClr val="FBEEDC"/>
                </a:solidFill>
              </a:rPr>
              <a:t>, 40],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0</a:t>
            </a:r>
            <a:r>
              <a:rPr lang="en-US" sz="2800" noProof="1">
                <a:solidFill>
                  <a:srgbClr val="FBEEDC"/>
                </a:solidFill>
              </a:rPr>
              <a:t>,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2</a:t>
            </a:r>
            <a:r>
              <a:rPr lang="en-US" sz="2800" noProof="1">
                <a:solidFill>
                  <a:srgbClr val="FBEEDC"/>
                </a:solidFill>
              </a:rPr>
              <a:t>)</a:t>
            </a:r>
            <a:endParaRPr lang="en-US" sz="2800" noProof="1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3" name="Text Placeholder 3"/>
          <p:cNvSpPr txBox="1">
            <a:spLocks/>
          </p:cNvSpPr>
          <p:nvPr/>
        </p:nvSpPr>
        <p:spPr>
          <a:xfrm>
            <a:off x="10115347" y="3694505"/>
            <a:ext cx="1160665" cy="59322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lnSpc>
                <a:spcPct val="110000"/>
              </a:lnSpc>
            </a:pPr>
            <a:r>
              <a:rPr lang="en-US" sz="2800" noProof="1">
                <a:solidFill>
                  <a:srgbClr val="FBEEDC"/>
                </a:solidFill>
              </a:rPr>
              <a:t>NaN</a:t>
            </a:r>
            <a:endParaRPr lang="en-US" sz="2800" noProof="1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4" name="Arrow: Right 13"/>
          <p:cNvSpPr/>
          <p:nvPr/>
        </p:nvSpPr>
        <p:spPr>
          <a:xfrm>
            <a:off x="9402677" y="3813696"/>
            <a:ext cx="5334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5" name="Text Placeholder 3"/>
          <p:cNvSpPr txBox="1">
            <a:spLocks/>
          </p:cNvSpPr>
          <p:nvPr/>
        </p:nvSpPr>
        <p:spPr>
          <a:xfrm>
            <a:off x="912812" y="4601689"/>
            <a:ext cx="4419600" cy="61938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lnSpc>
                <a:spcPct val="110000"/>
              </a:lnSpc>
            </a:pPr>
            <a:r>
              <a:rPr lang="en-US" sz="2800" noProof="1">
                <a:solidFill>
                  <a:srgbClr val="FBEEDC"/>
                </a:solidFill>
              </a:rPr>
              <a:t>subsum([],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0</a:t>
            </a:r>
            <a:r>
              <a:rPr lang="en-US" sz="2800" noProof="1">
                <a:solidFill>
                  <a:srgbClr val="FBEEDC"/>
                </a:solidFill>
              </a:rPr>
              <a:t>, </a:t>
            </a:r>
            <a:r>
              <a:rPr lang="bg-BG" sz="2800" noProof="1">
                <a:solidFill>
                  <a:schemeClr val="tx2">
                    <a:lumMod val="75000"/>
                  </a:schemeClr>
                </a:solidFill>
              </a:rPr>
              <a:t>0</a:t>
            </a:r>
            <a:r>
              <a:rPr lang="en-US" sz="2800" noProof="1">
                <a:solidFill>
                  <a:srgbClr val="FBEEDC"/>
                </a:solidFill>
              </a:rPr>
              <a:t>)</a:t>
            </a:r>
            <a:endParaRPr lang="en-US" sz="2800" noProof="1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6" name="Text Placeholder 3"/>
          <p:cNvSpPr txBox="1">
            <a:spLocks/>
          </p:cNvSpPr>
          <p:nvPr/>
        </p:nvSpPr>
        <p:spPr>
          <a:xfrm>
            <a:off x="10115347" y="4601689"/>
            <a:ext cx="1160665" cy="59322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lnSpc>
                <a:spcPct val="110000"/>
              </a:lnSpc>
            </a:pPr>
            <a:r>
              <a:rPr lang="en-US" sz="2800" noProof="1">
                <a:solidFill>
                  <a:srgbClr val="FBEEDC"/>
                </a:solidFill>
              </a:rPr>
              <a:t>0</a:t>
            </a:r>
            <a:endParaRPr lang="en-US" sz="2800" noProof="1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7" name="Arrow: Right 16"/>
          <p:cNvSpPr/>
          <p:nvPr/>
        </p:nvSpPr>
        <p:spPr>
          <a:xfrm>
            <a:off x="9402677" y="4720880"/>
            <a:ext cx="5334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8" name="Text Placeholder 3"/>
          <p:cNvSpPr txBox="1">
            <a:spLocks/>
          </p:cNvSpPr>
          <p:nvPr/>
        </p:nvSpPr>
        <p:spPr>
          <a:xfrm>
            <a:off x="912812" y="5535034"/>
            <a:ext cx="4419600" cy="61938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lnSpc>
                <a:spcPct val="110000"/>
              </a:lnSpc>
            </a:pPr>
            <a:r>
              <a:rPr lang="en-US" sz="2800" noProof="1">
                <a:solidFill>
                  <a:srgbClr val="FBEEDC"/>
                </a:solidFill>
              </a:rPr>
              <a:t>subsum('text',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0</a:t>
            </a:r>
            <a:r>
              <a:rPr lang="en-US" sz="2800" noProof="1">
                <a:solidFill>
                  <a:srgbClr val="FBEEDC"/>
                </a:solidFill>
              </a:rPr>
              <a:t>,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2</a:t>
            </a:r>
            <a:r>
              <a:rPr lang="en-US" sz="2800" noProof="1">
                <a:solidFill>
                  <a:srgbClr val="FBEEDC"/>
                </a:solidFill>
              </a:rPr>
              <a:t>)</a:t>
            </a:r>
            <a:endParaRPr lang="en-US" sz="2800" noProof="1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9" name="Text Placeholder 3"/>
          <p:cNvSpPr txBox="1">
            <a:spLocks/>
          </p:cNvSpPr>
          <p:nvPr/>
        </p:nvSpPr>
        <p:spPr>
          <a:xfrm>
            <a:off x="10115347" y="5535034"/>
            <a:ext cx="1160665" cy="59322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lnSpc>
                <a:spcPct val="110000"/>
              </a:lnSpc>
            </a:pPr>
            <a:r>
              <a:rPr lang="en-US" sz="2800" noProof="1">
                <a:solidFill>
                  <a:srgbClr val="FBEEDC"/>
                </a:solidFill>
              </a:rPr>
              <a:t>NaN</a:t>
            </a:r>
            <a:endParaRPr lang="en-US" sz="2800" noProof="1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0" name="Arrow: Right 19"/>
          <p:cNvSpPr/>
          <p:nvPr/>
        </p:nvSpPr>
        <p:spPr>
          <a:xfrm>
            <a:off x="9402677" y="5654225"/>
            <a:ext cx="5334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1" name="Text Placeholder 3"/>
          <p:cNvSpPr txBox="1">
            <a:spLocks/>
          </p:cNvSpPr>
          <p:nvPr/>
        </p:nvSpPr>
        <p:spPr>
          <a:xfrm>
            <a:off x="5637212" y="5535034"/>
            <a:ext cx="3586195" cy="61938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lnSpc>
                <a:spcPct val="110000"/>
              </a:lnSpc>
            </a:pPr>
            <a:r>
              <a:rPr lang="en-US" sz="2800" noProof="1">
                <a:solidFill>
                  <a:srgbClr val="FBEEDC"/>
                </a:solidFill>
              </a:rPr>
              <a:t>subsum({},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0</a:t>
            </a:r>
            <a:r>
              <a:rPr lang="en-US" sz="2800" noProof="1">
                <a:solidFill>
                  <a:srgbClr val="FBEEDC"/>
                </a:solidFill>
              </a:rPr>
              <a:t>,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2</a:t>
            </a:r>
            <a:r>
              <a:rPr lang="en-US" sz="2800" noProof="1">
                <a:solidFill>
                  <a:srgbClr val="FBEEDC"/>
                </a:solidFill>
              </a:rPr>
              <a:t>)</a:t>
            </a:r>
            <a:endParaRPr lang="en-US" sz="2800" noProof="1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2" name="Text Placeholder 3"/>
          <p:cNvSpPr txBox="1">
            <a:spLocks/>
          </p:cNvSpPr>
          <p:nvPr/>
        </p:nvSpPr>
        <p:spPr>
          <a:xfrm>
            <a:off x="5637212" y="4601689"/>
            <a:ext cx="3586195" cy="61938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lnSpc>
                <a:spcPct val="110000"/>
              </a:lnSpc>
            </a:pPr>
            <a:r>
              <a:rPr lang="en-US" sz="2800" noProof="1">
                <a:solidFill>
                  <a:srgbClr val="FBEEDC"/>
                </a:solidFill>
              </a:rPr>
              <a:t>subsum([], </a:t>
            </a:r>
            <a:r>
              <a:rPr lang="bg-BG" sz="2800" noProof="1">
                <a:solidFill>
                  <a:schemeClr val="tx2">
                    <a:lumMod val="75000"/>
                  </a:schemeClr>
                </a:solidFill>
              </a:rPr>
              <a:t>1</a:t>
            </a:r>
            <a:r>
              <a:rPr lang="en-US" sz="2800" noProof="1">
                <a:solidFill>
                  <a:srgbClr val="FBEEDC"/>
                </a:solidFill>
              </a:rPr>
              <a:t>,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2</a:t>
            </a:r>
            <a:r>
              <a:rPr lang="en-US" sz="2800" noProof="1">
                <a:solidFill>
                  <a:srgbClr val="FBEEDC"/>
                </a:solidFill>
              </a:rPr>
              <a:t>)</a:t>
            </a:r>
            <a:endParaRPr lang="en-US" sz="2800" noProof="1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4348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Sub-Sum (with Error Handling)</a:t>
            </a:r>
          </a:p>
        </p:txBody>
      </p:sp>
      <p:sp>
        <p:nvSpPr>
          <p:cNvPr id="8" name="Text Placeholder 3"/>
          <p:cNvSpPr txBox="1">
            <a:spLocks/>
          </p:cNvSpPr>
          <p:nvPr/>
        </p:nvSpPr>
        <p:spPr>
          <a:xfrm>
            <a:off x="684212" y="1233313"/>
            <a:ext cx="10820400" cy="518678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lnSpc>
                <a:spcPct val="105000"/>
              </a:lnSpc>
            </a:pPr>
            <a:r>
              <a:rPr lang="en-US" sz="2600" noProof="1">
                <a:solidFill>
                  <a:srgbClr val="FBEEDC"/>
                </a:solidFill>
              </a:rPr>
              <a:t>function subsum(arr, startIndex, endIndex) {</a:t>
            </a:r>
          </a:p>
          <a:p>
            <a:pPr>
              <a:lnSpc>
                <a:spcPct val="105000"/>
              </a:lnSpc>
            </a:pPr>
            <a:r>
              <a:rPr lang="en-US" sz="2600" noProof="1">
                <a:solidFill>
                  <a:schemeClr val="tx2">
                    <a:lumMod val="75000"/>
                  </a:schemeClr>
                </a:solidFill>
              </a:rPr>
              <a:t>  if (!Array.isArray(arr))</a:t>
            </a:r>
          </a:p>
          <a:p>
            <a:pPr>
              <a:lnSpc>
                <a:spcPct val="105000"/>
              </a:lnSpc>
            </a:pPr>
            <a:r>
              <a:rPr lang="en-US" sz="2600" noProof="1">
                <a:solidFill>
                  <a:schemeClr val="tx2">
                    <a:lumMod val="75000"/>
                  </a:schemeClr>
                </a:solidFill>
              </a:rPr>
              <a:t>    return NaN;</a:t>
            </a:r>
          </a:p>
          <a:p>
            <a:pPr>
              <a:lnSpc>
                <a:spcPct val="105000"/>
              </a:lnSpc>
            </a:pPr>
            <a:r>
              <a:rPr lang="en-US" sz="2600" noProof="1">
                <a:solidFill>
                  <a:schemeClr val="tx2">
                    <a:lumMod val="75000"/>
                  </a:schemeClr>
                </a:solidFill>
              </a:rPr>
              <a:t>  if (startIndex &lt; 0)</a:t>
            </a:r>
          </a:p>
          <a:p>
            <a:pPr>
              <a:lnSpc>
                <a:spcPct val="105000"/>
              </a:lnSpc>
            </a:pPr>
            <a:r>
              <a:rPr lang="en-US" sz="2600" noProof="1">
                <a:solidFill>
                  <a:schemeClr val="tx2">
                    <a:lumMod val="75000"/>
                  </a:schemeClr>
                </a:solidFill>
              </a:rPr>
              <a:t>    startIndex = 0;</a:t>
            </a:r>
          </a:p>
          <a:p>
            <a:pPr>
              <a:lnSpc>
                <a:spcPct val="105000"/>
              </a:lnSpc>
            </a:pPr>
            <a:r>
              <a:rPr lang="en-US" sz="2600" noProof="1">
                <a:solidFill>
                  <a:schemeClr val="tx2">
                    <a:lumMod val="75000"/>
                  </a:schemeClr>
                </a:solidFill>
              </a:rPr>
              <a:t>  if (endIndex &gt; arr.length - 1)</a:t>
            </a:r>
          </a:p>
          <a:p>
            <a:pPr>
              <a:lnSpc>
                <a:spcPct val="105000"/>
              </a:lnSpc>
            </a:pPr>
            <a:r>
              <a:rPr lang="en-US" sz="2600" noProof="1">
                <a:solidFill>
                  <a:schemeClr val="tx2">
                    <a:lumMod val="75000"/>
                  </a:schemeClr>
                </a:solidFill>
              </a:rPr>
              <a:t>    endIndex = arr.length - 1;</a:t>
            </a:r>
          </a:p>
          <a:p>
            <a:pPr>
              <a:lnSpc>
                <a:spcPct val="105000"/>
              </a:lnSpc>
            </a:pPr>
            <a:r>
              <a:rPr lang="en-US" sz="2600" noProof="1">
                <a:solidFill>
                  <a:srgbClr val="FBEEDC"/>
                </a:solidFill>
              </a:rPr>
              <a:t>  let sum = 0;</a:t>
            </a:r>
          </a:p>
          <a:p>
            <a:pPr>
              <a:lnSpc>
                <a:spcPct val="105000"/>
              </a:lnSpc>
            </a:pPr>
            <a:r>
              <a:rPr lang="en-US" sz="2600" noProof="1">
                <a:solidFill>
                  <a:srgbClr val="FBEEDC"/>
                </a:solidFill>
              </a:rPr>
              <a:t>  for (let i = startIndex; i &lt;= endIndex; i++)</a:t>
            </a:r>
          </a:p>
          <a:p>
            <a:pPr>
              <a:lnSpc>
                <a:spcPct val="105000"/>
              </a:lnSpc>
            </a:pPr>
            <a:r>
              <a:rPr lang="en-US" sz="2600" noProof="1">
                <a:solidFill>
                  <a:srgbClr val="FBEEDC"/>
                </a:solidFill>
              </a:rPr>
              <a:t>    sum += </a:t>
            </a:r>
            <a:r>
              <a:rPr lang="en-US" sz="2600" noProof="1">
                <a:solidFill>
                  <a:schemeClr val="tx2">
                    <a:lumMod val="75000"/>
                  </a:schemeClr>
                </a:solidFill>
              </a:rPr>
              <a:t>Number(</a:t>
            </a:r>
            <a:r>
              <a:rPr lang="en-US" sz="2600" noProof="1">
                <a:solidFill>
                  <a:srgbClr val="FBEEDC"/>
                </a:solidFill>
              </a:rPr>
              <a:t>arr[i]</a:t>
            </a:r>
            <a:r>
              <a:rPr lang="en-US" sz="2600" noProof="1">
                <a:solidFill>
                  <a:schemeClr val="tx2">
                    <a:lumMod val="75000"/>
                  </a:schemeClr>
                </a:solidFill>
              </a:rPr>
              <a:t>)</a:t>
            </a:r>
            <a:r>
              <a:rPr lang="en-US" sz="2600" noProof="1">
                <a:solidFill>
                  <a:srgbClr val="FBEEDC"/>
                </a:solidFill>
              </a:rPr>
              <a:t>;</a:t>
            </a:r>
          </a:p>
          <a:p>
            <a:pPr>
              <a:lnSpc>
                <a:spcPct val="105000"/>
              </a:lnSpc>
            </a:pPr>
            <a:r>
              <a:rPr lang="en-US" sz="2600" noProof="1">
                <a:solidFill>
                  <a:srgbClr val="FBEEDC"/>
                </a:solidFill>
              </a:rPr>
              <a:t>  return sum;</a:t>
            </a:r>
          </a:p>
          <a:p>
            <a:pPr>
              <a:lnSpc>
                <a:spcPct val="105000"/>
              </a:lnSpc>
            </a:pPr>
            <a:r>
              <a:rPr lang="en-US" sz="2600" noProof="1">
                <a:solidFill>
                  <a:srgbClr val="FBEEDC"/>
                </a:solidFill>
              </a:rPr>
              <a:t>}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122612" y="5905361"/>
            <a:ext cx="8382000" cy="51473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0" lvl="1" indent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algn="ctr"/>
            <a:r>
              <a:rPr lang="en-US" b="0" dirty="0">
                <a:latin typeface="+mn-lt"/>
              </a:rPr>
              <a:t>Check your solution here: </a:t>
            </a:r>
            <a:r>
              <a:rPr lang="en-US" b="0" dirty="0">
                <a:latin typeface="+mn-lt"/>
                <a:hlinkClick r:id="rId2"/>
              </a:rPr>
              <a:t>https://judge.softuni.bg/Contests/344</a:t>
            </a:r>
            <a:endParaRPr lang="en-US" b="0" dirty="0">
              <a:latin typeface="+mn-lt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1113851" y="1715312"/>
            <a:ext cx="9916378" cy="2514600"/>
            <a:chOff x="1113851" y="1715312"/>
            <a:chExt cx="9916378" cy="2514600"/>
          </a:xfrm>
        </p:grpSpPr>
        <p:sp>
          <p:nvSpPr>
            <p:cNvPr id="7" name="Right Brace 6"/>
            <p:cNvSpPr/>
            <p:nvPr/>
          </p:nvSpPr>
          <p:spPr>
            <a:xfrm>
              <a:off x="7047724" y="1752600"/>
              <a:ext cx="228600" cy="2438400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446556" y="2504872"/>
              <a:ext cx="3583673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i="1" dirty="0">
                  <a:solidFill>
                    <a:schemeClr val="tx2">
                      <a:lumMod val="75000"/>
                    </a:schemeClr>
                  </a:solidFill>
                </a:rPr>
                <a:t>explicit error handling /</a:t>
              </a:r>
              <a:br>
                <a:rPr lang="en-US" sz="2800" i="1" dirty="0">
                  <a:solidFill>
                    <a:schemeClr val="tx2">
                      <a:lumMod val="75000"/>
                    </a:schemeClr>
                  </a:solidFill>
                </a:rPr>
              </a:br>
              <a:r>
                <a:rPr lang="en-US" sz="2800" i="1" dirty="0">
                  <a:solidFill>
                    <a:schemeClr val="tx2">
                      <a:lumMod val="75000"/>
                    </a:schemeClr>
                  </a:solidFill>
                </a:rPr>
                <a:t>special case handling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113851" y="1715312"/>
              <a:ext cx="5705273" cy="2514600"/>
            </a:xfrm>
            <a:prstGeom prst="rect">
              <a:avLst/>
            </a:prstGeom>
            <a:noFill/>
            <a:ln w="381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1917666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63750" y="4949488"/>
            <a:ext cx="9832319" cy="820600"/>
          </a:xfrm>
        </p:spPr>
        <p:txBody>
          <a:bodyPr/>
          <a:lstStyle/>
          <a:p>
            <a:r>
              <a:rPr lang="en-US" dirty="0"/>
              <a:t>Exception Handling in JS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63750" y="5770912"/>
            <a:ext cx="9832319" cy="688256"/>
          </a:xfrm>
        </p:spPr>
        <p:txBody>
          <a:bodyPr/>
          <a:lstStyle/>
          <a:p>
            <a:r>
              <a:rPr lang="en-US" dirty="0"/>
              <a:t>Throwing Errors / Catching Errors</a:t>
            </a:r>
          </a:p>
        </p:txBody>
      </p:sp>
      <p:pic>
        <p:nvPicPr>
          <p:cNvPr id="4" name="Picture 2" descr="http://umbrellajournal.com/Computer4.jpg"/>
          <p:cNvPicPr>
            <a:picLocks noChangeAspect="1" noChangeArrowheads="1"/>
          </p:cNvPicPr>
          <p:nvPr/>
        </p:nvPicPr>
        <p:blipFill>
          <a:blip r:embed="rId2" cstate="screen">
            <a:lum contras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13217" y="1123544"/>
            <a:ext cx="4972296" cy="3505200"/>
          </a:xfrm>
          <a:prstGeom prst="roundRect">
            <a:avLst>
              <a:gd name="adj" fmla="val 6005"/>
            </a:avLst>
          </a:prstGeom>
          <a:noFill/>
        </p:spPr>
      </p:pic>
      <p:pic>
        <p:nvPicPr>
          <p:cNvPr id="7" name="Picture 2" descr="cross, dialog, error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21388547">
            <a:off x="8738894" y="1979076"/>
            <a:ext cx="2672882" cy="1828798"/>
          </a:xfrm>
          <a:prstGeom prst="rect">
            <a:avLst/>
          </a:prstGeom>
          <a:noFill/>
          <a:scene3d>
            <a:camera prst="perspectiveHeroicExtremeLeftFacing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error, warning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4212" y="1914184"/>
            <a:ext cx="2679163" cy="2009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Резултат с изображение за bomb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3548" y="3184084"/>
            <a:ext cx="1323064" cy="1323064"/>
          </a:xfrm>
          <a:prstGeom prst="rect">
            <a:avLst/>
          </a:prstGeom>
          <a:noFill/>
          <a:effectLst>
            <a:glow rad="228600">
              <a:schemeClr val="accent1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25661">
            <a:off x="6711381" y="1818106"/>
            <a:ext cx="1025283" cy="1025283"/>
          </a:xfrm>
          <a:prstGeom prst="rect">
            <a:avLst/>
          </a:prstGeom>
          <a:effectLst/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0503165">
            <a:off x="5480873" y="2110205"/>
            <a:ext cx="946215" cy="946215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405566">
            <a:off x="3839744" y="2058979"/>
            <a:ext cx="762863" cy="762863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211703">
            <a:off x="7694774" y="1428506"/>
            <a:ext cx="762863" cy="762863"/>
          </a:xfrm>
          <a:prstGeom prst="rect">
            <a:avLst/>
          </a:prstGeom>
          <a:effectLst>
            <a:softEdge rad="88900"/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9376582">
            <a:off x="7771231" y="2343163"/>
            <a:ext cx="762863" cy="762863"/>
          </a:xfrm>
          <a:prstGeom prst="roundRect">
            <a:avLst>
              <a:gd name="adj" fmla="val 50000"/>
            </a:avLst>
          </a:prstGeom>
          <a:effectLst>
            <a:softEdge rad="76200"/>
          </a:effec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8914498">
            <a:off x="4456728" y="1538266"/>
            <a:ext cx="613362" cy="613362"/>
          </a:xfrm>
          <a:prstGeom prst="roundRect">
            <a:avLst>
              <a:gd name="adj" fmla="val 50000"/>
            </a:avLst>
          </a:prstGeom>
          <a:effectLst>
            <a:softEdge rad="50800"/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742118" y="1258112"/>
            <a:ext cx="4714494" cy="461322"/>
          </a:xfrm>
          <a:prstGeom prst="roundRect">
            <a:avLst>
              <a:gd name="adj" fmla="val 4580"/>
            </a:avLst>
          </a:prstGeom>
        </p:spPr>
      </p:pic>
    </p:spTree>
    <p:extLst>
      <p:ext uri="{BB962C8B-B14F-4D97-AF65-F5344CB8AC3E}">
        <p14:creationId xmlns:p14="http://schemas.microsoft.com/office/powerpoint/2010/main" val="2282730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Throwing Errors (Exceptions)</a:t>
            </a:r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684212" y="1219200"/>
            <a:ext cx="7315200" cy="61938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lnSpc>
                <a:spcPct val="110000"/>
              </a:lnSpc>
            </a:pP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throw new Error</a:t>
            </a:r>
            <a:r>
              <a:rPr lang="en-US" sz="2800" noProof="1">
                <a:solidFill>
                  <a:srgbClr val="FBEEDC"/>
                </a:solidFill>
              </a:rPr>
              <a:t>("Invalid state");</a:t>
            </a:r>
            <a:endParaRPr lang="en-US" sz="2800" noProof="1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212" y="2133599"/>
            <a:ext cx="7315200" cy="1295681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8082934" y="910846"/>
            <a:ext cx="3836100" cy="2807915"/>
            <a:chOff x="3526684" y="1138980"/>
            <a:chExt cx="4777528" cy="2993420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26684" y="1138980"/>
              <a:ext cx="4777528" cy="2993420"/>
            </a:xfrm>
            <a:prstGeom prst="rect">
              <a:avLst/>
            </a:prstGeom>
            <a:effectLst>
              <a:softEdge rad="317500"/>
            </a:effectLst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445079">
              <a:off x="6673802" y="2031667"/>
              <a:ext cx="744700" cy="669386"/>
            </a:xfrm>
            <a:prstGeom prst="rect">
              <a:avLst/>
            </a:prstGeom>
          </p:spPr>
        </p:pic>
      </p:grpSp>
      <p:sp>
        <p:nvSpPr>
          <p:cNvPr id="14" name="AutoShape 25"/>
          <p:cNvSpPr>
            <a:spLocks noChangeArrowheads="1"/>
          </p:cNvSpPr>
          <p:nvPr/>
        </p:nvSpPr>
        <p:spPr bwMode="auto">
          <a:xfrm>
            <a:off x="6932612" y="381000"/>
            <a:ext cx="2514600" cy="631419"/>
          </a:xfrm>
          <a:prstGeom prst="wedgeRoundRectCallout">
            <a:avLst>
              <a:gd name="adj1" fmla="val -63404"/>
              <a:gd name="adj2" fmla="val 6303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General error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 Placeholder 3"/>
          <p:cNvSpPr txBox="1">
            <a:spLocks/>
          </p:cNvSpPr>
          <p:nvPr/>
        </p:nvSpPr>
        <p:spPr>
          <a:xfrm>
            <a:off x="684212" y="3886200"/>
            <a:ext cx="10561676" cy="61938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lnSpc>
                <a:spcPct val="110000"/>
              </a:lnSpc>
            </a:pP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throw new RangeError</a:t>
            </a:r>
            <a:r>
              <a:rPr lang="en-US" sz="2800" noProof="1">
                <a:solidFill>
                  <a:srgbClr val="FBEEDC"/>
                </a:solidFill>
              </a:rPr>
              <a:t>("Invalid index");</a:t>
            </a:r>
            <a:endParaRPr lang="en-US" sz="2800" noProof="1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6" name="AutoShape 25"/>
          <p:cNvSpPr>
            <a:spLocks noChangeArrowheads="1"/>
          </p:cNvSpPr>
          <p:nvPr/>
        </p:nvSpPr>
        <p:spPr bwMode="auto">
          <a:xfrm>
            <a:off x="8570100" y="3420365"/>
            <a:ext cx="3124200" cy="636461"/>
          </a:xfrm>
          <a:prstGeom prst="wedgeRoundRectCallout">
            <a:avLst>
              <a:gd name="adj1" fmla="val -60082"/>
              <a:gd name="adj2" fmla="val 4939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Value out of range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7" name="Text Placeholder 3"/>
          <p:cNvSpPr txBox="1">
            <a:spLocks/>
          </p:cNvSpPr>
          <p:nvPr/>
        </p:nvSpPr>
        <p:spPr>
          <a:xfrm>
            <a:off x="684212" y="4895864"/>
            <a:ext cx="10561676" cy="61938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lnSpc>
                <a:spcPct val="110000"/>
              </a:lnSpc>
            </a:pP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throw new TypeError</a:t>
            </a:r>
            <a:r>
              <a:rPr lang="en-US" sz="2800" noProof="1">
                <a:solidFill>
                  <a:srgbClr val="FBEEDC"/>
                </a:solidFill>
              </a:rPr>
              <a:t>("String expected");</a:t>
            </a:r>
            <a:endParaRPr lang="en-US" sz="2800" noProof="1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8" name="AutoShape 25"/>
          <p:cNvSpPr>
            <a:spLocks noChangeArrowheads="1"/>
          </p:cNvSpPr>
          <p:nvPr/>
        </p:nvSpPr>
        <p:spPr bwMode="auto">
          <a:xfrm>
            <a:off x="8974672" y="4239640"/>
            <a:ext cx="2396996" cy="989059"/>
          </a:xfrm>
          <a:prstGeom prst="wedgeRoundRectCallout">
            <a:avLst>
              <a:gd name="adj1" fmla="val -68880"/>
              <a:gd name="adj2" fmla="val 4278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Expected a different type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9" name="Text Placeholder 3"/>
          <p:cNvSpPr txBox="1">
            <a:spLocks/>
          </p:cNvSpPr>
          <p:nvPr/>
        </p:nvSpPr>
        <p:spPr>
          <a:xfrm>
            <a:off x="684212" y="5884081"/>
            <a:ext cx="10561676" cy="61938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lnSpc>
                <a:spcPct val="110000"/>
              </a:lnSpc>
            </a:pP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throw new ReferenceError</a:t>
            </a:r>
            <a:r>
              <a:rPr lang="en-US" sz="2800" noProof="1">
                <a:solidFill>
                  <a:srgbClr val="FBEEDC"/>
                </a:solidFill>
              </a:rPr>
              <a:t>("Missing age");</a:t>
            </a:r>
            <a:endParaRPr lang="en-US" sz="2800" noProof="1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0" name="AutoShape 25"/>
          <p:cNvSpPr>
            <a:spLocks noChangeArrowheads="1"/>
          </p:cNvSpPr>
          <p:nvPr/>
        </p:nvSpPr>
        <p:spPr bwMode="auto">
          <a:xfrm>
            <a:off x="9120812" y="5410998"/>
            <a:ext cx="2536200" cy="989059"/>
          </a:xfrm>
          <a:prstGeom prst="wedgeRoundRectCallout">
            <a:avLst>
              <a:gd name="adj1" fmla="val -66829"/>
              <a:gd name="adj2" fmla="val 3196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Accessing non-existing object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037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 Error Class</a:t>
            </a:r>
          </a:p>
        </p:txBody>
      </p:sp>
      <p:sp>
        <p:nvSpPr>
          <p:cNvPr id="6" name="Text Placeholder 3"/>
          <p:cNvSpPr txBox="1">
            <a:spLocks/>
          </p:cNvSpPr>
          <p:nvPr/>
        </p:nvSpPr>
        <p:spPr>
          <a:xfrm>
            <a:off x="625880" y="1220824"/>
            <a:ext cx="10940532" cy="309082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lnSpc>
                <a:spcPct val="110000"/>
              </a:lnSpc>
            </a:pPr>
            <a:r>
              <a:rPr lang="en-US" sz="2900" noProof="1">
                <a:solidFill>
                  <a:srgbClr val="FBEEDC"/>
                </a:solidFill>
              </a:rPr>
              <a:t>class </a:t>
            </a:r>
            <a:r>
              <a:rPr lang="en-US" sz="2900" noProof="1">
                <a:solidFill>
                  <a:schemeClr val="tx2">
                    <a:lumMod val="75000"/>
                  </a:schemeClr>
                </a:solidFill>
              </a:rPr>
              <a:t>StudentNotFoundError</a:t>
            </a:r>
            <a:r>
              <a:rPr lang="en-US" sz="2900" noProof="1">
                <a:solidFill>
                  <a:srgbClr val="FBEEDC"/>
                </a:solidFill>
              </a:rPr>
              <a:t> extends </a:t>
            </a:r>
            <a:r>
              <a:rPr lang="en-US" sz="2900" noProof="1">
                <a:solidFill>
                  <a:schemeClr val="tx2">
                    <a:lumMod val="75000"/>
                  </a:schemeClr>
                </a:solidFill>
              </a:rPr>
              <a:t>Error</a:t>
            </a:r>
            <a:r>
              <a:rPr lang="en-US" sz="2900" noProof="1">
                <a:solidFill>
                  <a:srgbClr val="FBEEDC"/>
                </a:solidFill>
              </a:rPr>
              <a:t> {</a:t>
            </a:r>
          </a:p>
          <a:p>
            <a:pPr>
              <a:lnSpc>
                <a:spcPct val="110000"/>
              </a:lnSpc>
            </a:pPr>
            <a:r>
              <a:rPr lang="en-US" sz="2900" noProof="1">
                <a:solidFill>
                  <a:srgbClr val="FBEEDC"/>
                </a:solidFill>
              </a:rPr>
              <a:t>  constructor(message) {</a:t>
            </a:r>
          </a:p>
          <a:p>
            <a:pPr>
              <a:lnSpc>
                <a:spcPct val="110000"/>
              </a:lnSpc>
            </a:pPr>
            <a:r>
              <a:rPr lang="en-US" sz="2900" noProof="1">
                <a:solidFill>
                  <a:srgbClr val="FBEEDC"/>
                </a:solidFill>
              </a:rPr>
              <a:t>    super(message);</a:t>
            </a:r>
          </a:p>
          <a:p>
            <a:pPr>
              <a:lnSpc>
                <a:spcPct val="110000"/>
              </a:lnSpc>
            </a:pPr>
            <a:r>
              <a:rPr lang="en-US" sz="2900" noProof="1">
                <a:solidFill>
                  <a:srgbClr val="FBEEDC"/>
                </a:solidFill>
              </a:rPr>
              <a:t>    this.name</a:t>
            </a:r>
            <a:r>
              <a:rPr lang="en-US" sz="2900" noProof="1">
                <a:solidFill>
                  <a:srgbClr val="FBEEDC"/>
                </a:solidFill>
                <a:latin typeface="+mn-lt"/>
              </a:rPr>
              <a:t> </a:t>
            </a:r>
            <a:r>
              <a:rPr lang="en-US" sz="2900" noProof="1">
                <a:solidFill>
                  <a:srgbClr val="FBEEDC"/>
                </a:solidFill>
              </a:rPr>
              <a:t>=</a:t>
            </a:r>
            <a:r>
              <a:rPr lang="en-US" sz="2900" noProof="1">
                <a:solidFill>
                  <a:srgbClr val="FBEEDC"/>
                </a:solidFill>
                <a:latin typeface="+mn-lt"/>
              </a:rPr>
              <a:t> </a:t>
            </a:r>
            <a:r>
              <a:rPr lang="en-US" sz="2900" noProof="1">
                <a:solidFill>
                  <a:srgbClr val="FBEEDC"/>
                </a:solidFill>
              </a:rPr>
              <a:t>this.constructor.name;</a:t>
            </a:r>
          </a:p>
          <a:p>
            <a:pPr>
              <a:lnSpc>
                <a:spcPct val="110000"/>
              </a:lnSpc>
            </a:pPr>
            <a:r>
              <a:rPr lang="en-US" sz="2900" noProof="1">
                <a:solidFill>
                  <a:srgbClr val="FBEEDC"/>
                </a:solidFill>
              </a:rPr>
              <a:t>  }</a:t>
            </a:r>
          </a:p>
          <a:p>
            <a:pPr>
              <a:lnSpc>
                <a:spcPct val="110000"/>
              </a:lnSpc>
            </a:pPr>
            <a:r>
              <a:rPr lang="en-US" sz="2900" noProof="1">
                <a:solidFill>
                  <a:srgbClr val="FBEEDC"/>
                </a:solidFill>
              </a:rPr>
              <a:t>}</a:t>
            </a:r>
            <a:endParaRPr lang="en-US" sz="2900" noProof="1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7" name="Text Placeholder 3"/>
          <p:cNvSpPr txBox="1">
            <a:spLocks/>
          </p:cNvSpPr>
          <p:nvPr/>
        </p:nvSpPr>
        <p:spPr>
          <a:xfrm>
            <a:off x="625880" y="4655700"/>
            <a:ext cx="10940532" cy="16689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lnSpc>
                <a:spcPct val="110000"/>
              </a:lnSpc>
            </a:pPr>
            <a:r>
              <a:rPr lang="en-US" sz="3000" noProof="1">
                <a:solidFill>
                  <a:srgbClr val="FBEEDC"/>
                </a:solidFill>
              </a:rPr>
              <a:t>let err =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new</a:t>
            </a:r>
            <a:r>
              <a:rPr lang="en-US" sz="3000" noProof="1">
                <a:solidFill>
                  <a:srgbClr val="FBEEDC"/>
                </a:solidFill>
              </a:rPr>
              <a:t>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StudentNotFoundError</a:t>
            </a:r>
            <a:r>
              <a:rPr lang="en-US" sz="3000" noProof="1">
                <a:solidFill>
                  <a:srgbClr val="FBEEDC"/>
                </a:solidFill>
              </a:rPr>
              <a:t>(</a:t>
            </a:r>
          </a:p>
          <a:p>
            <a:pPr>
              <a:lnSpc>
                <a:spcPct val="110000"/>
              </a:lnSpc>
            </a:pPr>
            <a:r>
              <a:rPr lang="en-US" sz="3000" noProof="1">
                <a:solidFill>
                  <a:srgbClr val="FBEEDC"/>
                </a:solidFill>
              </a:rPr>
              <a:t>  "</a:t>
            </a:r>
            <a:r>
              <a:rPr lang="en-US" sz="3000" noProof="1">
                <a:solidFill>
                  <a:srgbClr val="FBEEDC"/>
                </a:solidFill>
                <a:latin typeface="+mn-lt"/>
              </a:rPr>
              <a:t>Student #33 was not found in the database.</a:t>
            </a:r>
            <a:r>
              <a:rPr lang="en-US" sz="3000" noProof="1">
                <a:solidFill>
                  <a:srgbClr val="FBEEDC"/>
                </a:solidFill>
              </a:rPr>
              <a:t>");</a:t>
            </a:r>
          </a:p>
          <a:p>
            <a:pPr>
              <a:lnSpc>
                <a:spcPct val="110000"/>
              </a:lnSpc>
            </a:pP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throw err</a:t>
            </a:r>
            <a:r>
              <a:rPr lang="en-US" sz="3000" noProof="1">
                <a:solidFill>
                  <a:srgbClr val="FBEEDC"/>
                </a:solidFill>
              </a:rPr>
              <a:t>;</a:t>
            </a:r>
            <a:r>
              <a:rPr lang="en-US" sz="3000" noProof="1">
                <a:solidFill>
                  <a:srgbClr val="FBEEDC"/>
                </a:solidFill>
                <a:latin typeface="+mn-lt"/>
              </a:rPr>
              <a:t>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  <a:latin typeface="+mn-lt"/>
              </a:rPr>
              <a:t>// StudentNotFoundError: Student #33 was …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7389812" y="2061988"/>
            <a:ext cx="3883443" cy="1972024"/>
            <a:chOff x="6551613" y="1086105"/>
            <a:chExt cx="4343400" cy="2266695"/>
          </a:xfrm>
        </p:grpSpPr>
        <p:sp>
          <p:nvSpPr>
            <p:cNvPr id="8" name="Rectangle: Rounded Corners 7"/>
            <p:cNvSpPr/>
            <p:nvPr/>
          </p:nvSpPr>
          <p:spPr>
            <a:xfrm>
              <a:off x="7886029" y="1086105"/>
              <a:ext cx="1674568" cy="607830"/>
            </a:xfrm>
            <a:prstGeom prst="roundRect">
              <a:avLst>
                <a:gd name="adj" fmla="val 5385"/>
              </a:avLst>
            </a:prstGeom>
            <a:solidFill>
              <a:srgbClr val="F0A22E">
                <a:alpha val="25098"/>
              </a:srgbClr>
            </a:solidFill>
            <a:ln w="28575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Error</a:t>
              </a:r>
            </a:p>
          </p:txBody>
        </p:sp>
        <p:sp>
          <p:nvSpPr>
            <p:cNvPr id="9" name="Rectangle: Rounded Corners 8"/>
            <p:cNvSpPr/>
            <p:nvPr/>
          </p:nvSpPr>
          <p:spPr>
            <a:xfrm>
              <a:off x="6551613" y="2726774"/>
              <a:ext cx="4343400" cy="626026"/>
            </a:xfrm>
            <a:prstGeom prst="roundRect">
              <a:avLst>
                <a:gd name="adj" fmla="val 5385"/>
              </a:avLst>
            </a:prstGeom>
            <a:solidFill>
              <a:srgbClr val="F0A22E">
                <a:alpha val="25098"/>
              </a:srgbClr>
            </a:solidFill>
            <a:ln w="28575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StudentNotFoundError</a:t>
              </a:r>
            </a:p>
          </p:txBody>
        </p:sp>
        <p:cxnSp>
          <p:nvCxnSpPr>
            <p:cNvPr id="10" name="Straight Connector 9"/>
            <p:cNvCxnSpPr>
              <a:stCxn id="9" idx="0"/>
              <a:endCxn id="8" idx="2"/>
            </p:cNvCxnSpPr>
            <p:nvPr/>
          </p:nvCxnSpPr>
          <p:spPr>
            <a:xfrm flipV="1">
              <a:off x="8723314" y="1693935"/>
              <a:ext cx="0" cy="1032839"/>
            </a:xfrm>
            <a:prstGeom prst="line">
              <a:avLst/>
            </a:prstGeom>
            <a:solidFill>
              <a:srgbClr val="F0A22E">
                <a:alpha val="25098"/>
              </a:srgbClr>
            </a:solidFill>
            <a:ln w="50800">
              <a:solidFill>
                <a:srgbClr val="F3CD60"/>
              </a:solidFill>
              <a:prstDash val="solid"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2173894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Create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class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Card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to hold card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face</a:t>
            </a:r>
            <a:r>
              <a:rPr lang="en-US" dirty="0"/>
              <a:t> + card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suit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Valid card faces are: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2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3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4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5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6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7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8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9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10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J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Q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K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A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Valid card suits are: </a:t>
            </a:r>
            <a:r>
              <a:rPr lang="pl-PL" b="1" dirty="0">
                <a:solidFill>
                  <a:schemeClr val="tx2">
                    <a:lumMod val="75000"/>
                  </a:schemeClr>
                </a:solidFill>
              </a:rPr>
              <a:t>S</a:t>
            </a:r>
            <a:r>
              <a:rPr lang="en-US" dirty="0"/>
              <a:t> (</a:t>
            </a:r>
            <a:r>
              <a:rPr lang="pl-PL" dirty="0"/>
              <a:t>♠</a:t>
            </a:r>
            <a:r>
              <a:rPr lang="en-US" dirty="0"/>
              <a:t>), </a:t>
            </a:r>
            <a:r>
              <a:rPr lang="pl-PL" b="1" dirty="0">
                <a:solidFill>
                  <a:schemeClr val="tx2">
                    <a:lumMod val="75000"/>
                  </a:schemeClr>
                </a:solidFill>
              </a:rPr>
              <a:t>H</a:t>
            </a:r>
            <a:r>
              <a:rPr lang="en-US" dirty="0"/>
              <a:t> (</a:t>
            </a:r>
            <a:r>
              <a:rPr lang="pl-PL" dirty="0"/>
              <a:t>♥</a:t>
            </a:r>
            <a:r>
              <a:rPr lang="en-US" dirty="0"/>
              <a:t>), </a:t>
            </a:r>
            <a:r>
              <a:rPr lang="pl-PL" b="1" dirty="0">
                <a:solidFill>
                  <a:schemeClr val="tx2">
                    <a:lumMod val="75000"/>
                  </a:schemeClr>
                </a:solidFill>
              </a:rPr>
              <a:t>D</a:t>
            </a:r>
            <a:r>
              <a:rPr lang="en-US" dirty="0"/>
              <a:t> (</a:t>
            </a:r>
            <a:r>
              <a:rPr lang="pl-PL" dirty="0"/>
              <a:t>♦</a:t>
            </a:r>
            <a:r>
              <a:rPr lang="en-US" dirty="0"/>
              <a:t>), </a:t>
            </a:r>
            <a:r>
              <a:rPr lang="pl-PL" b="1" dirty="0">
                <a:solidFill>
                  <a:schemeClr val="tx2">
                    <a:lumMod val="75000"/>
                  </a:schemeClr>
                </a:solidFill>
              </a:rPr>
              <a:t>C</a:t>
            </a:r>
            <a:r>
              <a:rPr lang="en-US" dirty="0"/>
              <a:t> (</a:t>
            </a:r>
            <a:r>
              <a:rPr lang="pl-PL" dirty="0"/>
              <a:t>♣</a:t>
            </a:r>
            <a:r>
              <a:rPr lang="en-US" dirty="0"/>
              <a:t>)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Throw an error </a:t>
            </a:r>
            <a:r>
              <a:rPr lang="en-US" dirty="0"/>
              <a:t>in case of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invalid</a:t>
            </a:r>
            <a:r>
              <a:rPr lang="en-US" dirty="0"/>
              <a:t> face or suit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Playing Cards</a:t>
            </a:r>
          </a:p>
        </p:txBody>
      </p:sp>
      <p:sp>
        <p:nvSpPr>
          <p:cNvPr id="6" name="Text Placeholder 3"/>
          <p:cNvSpPr txBox="1">
            <a:spLocks/>
          </p:cNvSpPr>
          <p:nvPr/>
        </p:nvSpPr>
        <p:spPr>
          <a:xfrm>
            <a:off x="763880" y="3810000"/>
            <a:ext cx="10664532" cy="153040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sz="3000" noProof="1">
                <a:solidFill>
                  <a:srgbClr val="FBEEDC"/>
                </a:solidFill>
              </a:rPr>
              <a:t>console.log('' + new Card('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A</a:t>
            </a:r>
            <a:r>
              <a:rPr lang="en-US" sz="3000" noProof="1">
                <a:solidFill>
                  <a:srgbClr val="FBEEDC"/>
                </a:solidFill>
              </a:rPr>
              <a:t>',</a:t>
            </a:r>
            <a:r>
              <a:rPr lang="en-US" sz="3000" noProof="1">
                <a:solidFill>
                  <a:srgbClr val="FBEEDC"/>
                </a:solidFill>
                <a:latin typeface="+mn-lt"/>
              </a:rPr>
              <a:t> </a:t>
            </a:r>
            <a:r>
              <a:rPr lang="en-US" sz="3000" noProof="1">
                <a:solidFill>
                  <a:srgbClr val="FBEEDC"/>
                </a:solidFill>
              </a:rPr>
              <a:t>'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S</a:t>
            </a:r>
            <a:r>
              <a:rPr lang="en-US" sz="3000" noProof="1">
                <a:solidFill>
                  <a:srgbClr val="FBEEDC"/>
                </a:solidFill>
              </a:rPr>
              <a:t>'));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  <a:latin typeface="+mn-lt"/>
              </a:rPr>
              <a:t> // A♠</a:t>
            </a:r>
          </a:p>
          <a:p>
            <a:r>
              <a:rPr lang="en-US" sz="3000" noProof="1">
                <a:solidFill>
                  <a:srgbClr val="FBEEDC"/>
                </a:solidFill>
              </a:rPr>
              <a:t>console.log('' + new Card('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10</a:t>
            </a:r>
            <a:r>
              <a:rPr lang="en-US" sz="3000" noProof="1">
                <a:solidFill>
                  <a:srgbClr val="FBEEDC"/>
                </a:solidFill>
              </a:rPr>
              <a:t>',</a:t>
            </a:r>
            <a:r>
              <a:rPr lang="en-US" sz="3000" noProof="1">
                <a:solidFill>
                  <a:srgbClr val="FBEEDC"/>
                </a:solidFill>
                <a:latin typeface="+mn-lt"/>
              </a:rPr>
              <a:t> </a:t>
            </a:r>
            <a:r>
              <a:rPr lang="en-US" sz="3000" noProof="1">
                <a:solidFill>
                  <a:srgbClr val="FBEEDC"/>
                </a:solidFill>
              </a:rPr>
              <a:t>'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H</a:t>
            </a:r>
            <a:r>
              <a:rPr lang="en-US" sz="3000" noProof="1">
                <a:solidFill>
                  <a:srgbClr val="FBEEDC"/>
                </a:solidFill>
              </a:rPr>
              <a:t>'));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  <a:latin typeface="+mn-lt"/>
              </a:rPr>
              <a:t> // 10♥</a:t>
            </a:r>
          </a:p>
          <a:p>
            <a:r>
              <a:rPr lang="en-US" sz="3000" noProof="1">
                <a:solidFill>
                  <a:srgbClr val="FBEEDC"/>
                </a:solidFill>
              </a:rPr>
              <a:t>console.log('' + new Card('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2</a:t>
            </a:r>
            <a:r>
              <a:rPr lang="en-US" sz="3000" noProof="1">
                <a:solidFill>
                  <a:srgbClr val="FBEEDC"/>
                </a:solidFill>
              </a:rPr>
              <a:t>',</a:t>
            </a:r>
            <a:r>
              <a:rPr lang="en-US" sz="3000" noProof="1">
                <a:solidFill>
                  <a:srgbClr val="FBEEDC"/>
                </a:solidFill>
                <a:latin typeface="+mn-lt"/>
              </a:rPr>
              <a:t> </a:t>
            </a:r>
            <a:r>
              <a:rPr lang="en-US" sz="3000" noProof="1">
                <a:solidFill>
                  <a:srgbClr val="FBEEDC"/>
                </a:solidFill>
              </a:rPr>
              <a:t>'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D</a:t>
            </a:r>
            <a:r>
              <a:rPr lang="en-US" sz="3000" noProof="1">
                <a:solidFill>
                  <a:srgbClr val="FBEEDC"/>
                </a:solidFill>
              </a:rPr>
              <a:t>'));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  <a:latin typeface="+mn-lt"/>
              </a:rPr>
              <a:t> // 2♦</a:t>
            </a:r>
          </a:p>
        </p:txBody>
      </p:sp>
      <p:sp>
        <p:nvSpPr>
          <p:cNvPr id="8" name="Text Placeholder 3"/>
          <p:cNvSpPr txBox="1">
            <a:spLocks/>
          </p:cNvSpPr>
          <p:nvPr/>
        </p:nvSpPr>
        <p:spPr>
          <a:xfrm>
            <a:off x="760558" y="5340401"/>
            <a:ext cx="10664532" cy="106873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sz="3000" noProof="1">
                <a:solidFill>
                  <a:srgbClr val="FBEEDC"/>
                </a:solidFill>
              </a:rPr>
              <a:t>console.log('' + new Card('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1</a:t>
            </a:r>
            <a:r>
              <a:rPr lang="en-US" sz="3000" noProof="1">
                <a:solidFill>
                  <a:srgbClr val="FBEEDC"/>
                </a:solidFill>
              </a:rPr>
              <a:t>',</a:t>
            </a:r>
            <a:r>
              <a:rPr lang="en-US" sz="3000" noProof="1">
                <a:solidFill>
                  <a:srgbClr val="FBEEDC"/>
                </a:solidFill>
                <a:latin typeface="+mn-lt"/>
              </a:rPr>
              <a:t> </a:t>
            </a:r>
            <a:r>
              <a:rPr lang="en-US" sz="3000" noProof="1">
                <a:solidFill>
                  <a:srgbClr val="FBEEDC"/>
                </a:solidFill>
              </a:rPr>
              <a:t>'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C</a:t>
            </a:r>
            <a:r>
              <a:rPr lang="en-US" sz="3000" noProof="1">
                <a:solidFill>
                  <a:srgbClr val="FBEEDC"/>
                </a:solidFill>
              </a:rPr>
              <a:t>'));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  <a:latin typeface="+mn-lt"/>
              </a:rPr>
              <a:t> // Error</a:t>
            </a:r>
          </a:p>
          <a:p>
            <a:r>
              <a:rPr lang="en-US" sz="3000" noProof="1">
                <a:solidFill>
                  <a:srgbClr val="FBEEDC"/>
                </a:solidFill>
              </a:rPr>
              <a:t>console.log('' + new Card('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4</a:t>
            </a:r>
            <a:r>
              <a:rPr lang="en-US" sz="3000" noProof="1">
                <a:solidFill>
                  <a:srgbClr val="FBEEDC"/>
                </a:solidFill>
              </a:rPr>
              <a:t>',</a:t>
            </a:r>
            <a:r>
              <a:rPr lang="en-US" sz="3000" noProof="1">
                <a:solidFill>
                  <a:srgbClr val="FBEEDC"/>
                </a:solidFill>
                <a:latin typeface="+mn-lt"/>
              </a:rPr>
              <a:t> </a:t>
            </a:r>
            <a:r>
              <a:rPr lang="en-US" sz="3000" noProof="1">
                <a:solidFill>
                  <a:srgbClr val="FBEEDC"/>
                </a:solidFill>
              </a:rPr>
              <a:t>'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W</a:t>
            </a:r>
            <a:r>
              <a:rPr lang="en-US" sz="3000" noProof="1">
                <a:solidFill>
                  <a:srgbClr val="FBEEDC"/>
                </a:solidFill>
              </a:rPr>
              <a:t>'));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  <a:latin typeface="+mn-lt"/>
              </a:rPr>
              <a:t> // Error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8534" y="1447800"/>
            <a:ext cx="1446556" cy="1990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666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Playing Cards – Card Class</a:t>
            </a:r>
          </a:p>
        </p:txBody>
      </p:sp>
      <p:sp>
        <p:nvSpPr>
          <p:cNvPr id="6" name="Text Placeholder 3"/>
          <p:cNvSpPr txBox="1">
            <a:spLocks/>
          </p:cNvSpPr>
          <p:nvPr/>
        </p:nvSpPr>
        <p:spPr>
          <a:xfrm>
            <a:off x="763880" y="1143000"/>
            <a:ext cx="10664532" cy="526988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sz="2800" noProof="1">
                <a:solidFill>
                  <a:srgbClr val="FBEEDC"/>
                </a:solidFill>
              </a:rPr>
              <a:t>class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Card</a:t>
            </a:r>
            <a:r>
              <a:rPr lang="en-US" sz="2800" noProof="1">
                <a:solidFill>
                  <a:srgbClr val="FBEEDC"/>
                </a:solidFill>
              </a:rPr>
              <a:t> {</a:t>
            </a:r>
          </a:p>
          <a:p>
            <a:r>
              <a:rPr lang="en-US" sz="2800" noProof="1">
                <a:solidFill>
                  <a:srgbClr val="FBEEDC"/>
                </a:solidFill>
              </a:rPr>
              <a:t> 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constructor</a:t>
            </a:r>
            <a:r>
              <a:rPr lang="en-US" sz="2800" noProof="1">
                <a:solidFill>
                  <a:srgbClr val="FBEEDC"/>
                </a:solidFill>
              </a:rPr>
              <a:t>(face, suit) {</a:t>
            </a:r>
          </a:p>
          <a:p>
            <a:r>
              <a:rPr lang="en-US" sz="2800" noProof="1">
                <a:solidFill>
                  <a:srgbClr val="FBEEDC"/>
                </a:solidFill>
              </a:rPr>
              <a:t>    this.face = face;</a:t>
            </a:r>
          </a:p>
          <a:p>
            <a:r>
              <a:rPr lang="en-US" sz="2800" noProof="1">
                <a:solidFill>
                  <a:srgbClr val="FBEEDC"/>
                </a:solidFill>
              </a:rPr>
              <a:t>    this.suit = suit;</a:t>
            </a:r>
          </a:p>
          <a:p>
            <a:r>
              <a:rPr lang="en-US" sz="2800" noProof="1">
                <a:solidFill>
                  <a:srgbClr val="FBEEDC"/>
                </a:solidFill>
              </a:rPr>
              <a:t>  }</a:t>
            </a:r>
          </a:p>
          <a:p>
            <a:pPr>
              <a:spcBef>
                <a:spcPts val="600"/>
              </a:spcBef>
            </a:pPr>
            <a:r>
              <a:rPr lang="en-US" sz="2800" noProof="1">
                <a:solidFill>
                  <a:srgbClr val="FBEEDC"/>
                </a:solidFill>
              </a:rPr>
              <a:t> 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get face</a:t>
            </a:r>
            <a:r>
              <a:rPr lang="en-US" sz="2800" noProof="1">
                <a:solidFill>
                  <a:srgbClr val="FBEEDC"/>
                </a:solidFill>
              </a:rPr>
              <a:t>() { return … }</a:t>
            </a:r>
          </a:p>
          <a:p>
            <a:pPr>
              <a:spcBef>
                <a:spcPts val="600"/>
              </a:spcBef>
            </a:pPr>
            <a:r>
              <a:rPr lang="en-US" sz="2800" noProof="1">
                <a:solidFill>
                  <a:srgbClr val="FBEEDC"/>
                </a:solidFill>
              </a:rPr>
              <a:t> 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set face(face)</a:t>
            </a:r>
            <a:r>
              <a:rPr lang="en-US" sz="2800" noProof="1">
                <a:solidFill>
                  <a:srgbClr val="FBEEDC"/>
                </a:solidFill>
              </a:rPr>
              <a:t> { … }</a:t>
            </a:r>
          </a:p>
          <a:p>
            <a:pPr>
              <a:spcBef>
                <a:spcPts val="600"/>
              </a:spcBef>
            </a:pPr>
            <a:r>
              <a:rPr lang="en-US" sz="2800" noProof="1">
                <a:solidFill>
                  <a:srgbClr val="FBEEDC"/>
                </a:solidFill>
              </a:rPr>
              <a:t> 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get siut</a:t>
            </a:r>
            <a:r>
              <a:rPr lang="en-US" sz="2800" noProof="1">
                <a:solidFill>
                  <a:srgbClr val="FBEEDC"/>
                </a:solidFill>
              </a:rPr>
              <a:t>() { return … }</a:t>
            </a:r>
          </a:p>
          <a:p>
            <a:pPr>
              <a:spcBef>
                <a:spcPts val="600"/>
              </a:spcBef>
            </a:pPr>
            <a:r>
              <a:rPr lang="en-US" sz="2800" noProof="1">
                <a:solidFill>
                  <a:srgbClr val="FBEEDC"/>
                </a:solidFill>
              </a:rPr>
              <a:t> 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set suit(suit)</a:t>
            </a:r>
            <a:r>
              <a:rPr lang="en-US" sz="2800" noProof="1">
                <a:solidFill>
                  <a:srgbClr val="FBEEDC"/>
                </a:solidFill>
              </a:rPr>
              <a:t> { … }</a:t>
            </a:r>
          </a:p>
          <a:p>
            <a:pPr>
              <a:spcBef>
                <a:spcPts val="600"/>
              </a:spcBef>
            </a:pPr>
            <a:r>
              <a:rPr lang="en-US" sz="2800" noProof="1">
                <a:solidFill>
                  <a:srgbClr val="FBEEDC"/>
                </a:solidFill>
              </a:rPr>
              <a:t> 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toString</a:t>
            </a:r>
            <a:r>
              <a:rPr lang="en-US" sz="2800" noProof="1">
                <a:solidFill>
                  <a:srgbClr val="FBEEDC"/>
                </a:solidFill>
              </a:rPr>
              <a:t> { return … }</a:t>
            </a:r>
          </a:p>
          <a:p>
            <a:r>
              <a:rPr lang="en-US" sz="2800" noProof="1">
                <a:solidFill>
                  <a:srgbClr val="FBEEDC"/>
                </a:solidFill>
              </a:rPr>
              <a:t>}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6314" y="3562332"/>
            <a:ext cx="1901678" cy="261635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4172" y="1409097"/>
            <a:ext cx="2703820" cy="1913080"/>
          </a:xfrm>
          <a:prstGeom prst="roundRect">
            <a:avLst>
              <a:gd name="adj" fmla="val 1921"/>
            </a:avLst>
          </a:prstGeom>
        </p:spPr>
      </p:pic>
    </p:spTree>
    <p:extLst>
      <p:ext uri="{BB962C8B-B14F-4D97-AF65-F5344CB8AC3E}">
        <p14:creationId xmlns:p14="http://schemas.microsoft.com/office/powerpoint/2010/main" val="3008234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8815" y="40341"/>
            <a:ext cx="9791797" cy="1110780"/>
          </a:xfrm>
        </p:spPr>
        <p:txBody>
          <a:bodyPr>
            <a:noAutofit/>
          </a:bodyPr>
          <a:lstStyle/>
          <a:p>
            <a:r>
              <a:rPr lang="en-US" dirty="0"/>
              <a:t>Solution: Playing Cards – Face Getter / Setter</a:t>
            </a:r>
          </a:p>
        </p:txBody>
      </p:sp>
      <p:sp>
        <p:nvSpPr>
          <p:cNvPr id="6" name="Text Placeholder 3"/>
          <p:cNvSpPr txBox="1">
            <a:spLocks/>
          </p:cNvSpPr>
          <p:nvPr/>
        </p:nvSpPr>
        <p:spPr>
          <a:xfrm>
            <a:off x="763880" y="1352311"/>
            <a:ext cx="10664532" cy="443888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lnSpc>
                <a:spcPct val="110000"/>
              </a:lnSpc>
            </a:pP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get face</a:t>
            </a:r>
            <a:r>
              <a:rPr lang="en-US" sz="3000" noProof="1">
                <a:solidFill>
                  <a:srgbClr val="FBEEDC"/>
                </a:solidFill>
              </a:rPr>
              <a:t>() { return this._face; }</a:t>
            </a:r>
          </a:p>
          <a:p>
            <a:pPr>
              <a:lnSpc>
                <a:spcPct val="110000"/>
              </a:lnSpc>
              <a:spcBef>
                <a:spcPts val="1800"/>
              </a:spcBef>
            </a:pP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set face</a:t>
            </a:r>
            <a:r>
              <a:rPr lang="en-US" sz="3000" noProof="1">
                <a:solidFill>
                  <a:srgbClr val="FBEEDC"/>
                </a:solidFill>
              </a:rPr>
              <a:t>(face) {</a:t>
            </a:r>
          </a:p>
          <a:p>
            <a:pPr marL="808038" indent="-808038">
              <a:lnSpc>
                <a:spcPct val="110000"/>
              </a:lnSpc>
            </a:pPr>
            <a:r>
              <a:rPr lang="en-US" sz="3000" noProof="1">
                <a:solidFill>
                  <a:srgbClr val="FBEEDC"/>
                </a:solidFill>
              </a:rPr>
              <a:t>  const validFaces = ['2', '3', '4', '5', '6', '7', '8', '9', '10', 'J', 'Q', 'K', 'A'];</a:t>
            </a:r>
          </a:p>
          <a:p>
            <a:pPr>
              <a:lnSpc>
                <a:spcPct val="110000"/>
              </a:lnSpc>
            </a:pPr>
            <a:r>
              <a:rPr lang="en-US" sz="3000" noProof="1">
                <a:solidFill>
                  <a:srgbClr val="FBEEDC"/>
                </a:solidFill>
              </a:rPr>
              <a:t>  if (!validFaces.includes(face))</a:t>
            </a:r>
          </a:p>
          <a:p>
            <a:pPr>
              <a:lnSpc>
                <a:spcPct val="110000"/>
              </a:lnSpc>
            </a:pPr>
            <a:r>
              <a:rPr lang="en-US" sz="3000" noProof="1">
                <a:solidFill>
                  <a:srgbClr val="FBEEDC"/>
                </a:solidFill>
              </a:rPr>
              <a:t>   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throw new Error</a:t>
            </a:r>
            <a:r>
              <a:rPr lang="en-US" sz="3000" noProof="1">
                <a:solidFill>
                  <a:srgbClr val="FBEEDC"/>
                </a:solidFill>
              </a:rPr>
              <a:t>("</a:t>
            </a:r>
            <a:r>
              <a:rPr lang="en-US" sz="3000" noProof="1">
                <a:solidFill>
                  <a:srgbClr val="FBEEDC"/>
                </a:solidFill>
                <a:latin typeface="+mn-lt"/>
              </a:rPr>
              <a:t>Invalid card face: </a:t>
            </a:r>
            <a:r>
              <a:rPr lang="en-US" sz="3000" noProof="1">
                <a:solidFill>
                  <a:srgbClr val="FBEEDC"/>
                </a:solidFill>
              </a:rPr>
              <a:t>" + face);</a:t>
            </a:r>
          </a:p>
          <a:p>
            <a:pPr>
              <a:lnSpc>
                <a:spcPct val="110000"/>
              </a:lnSpc>
            </a:pPr>
            <a:r>
              <a:rPr lang="en-US" sz="3000" noProof="1">
                <a:solidFill>
                  <a:srgbClr val="FBEEDC"/>
                </a:solidFill>
              </a:rPr>
              <a:t>  this._face = face;</a:t>
            </a:r>
          </a:p>
          <a:p>
            <a:pPr>
              <a:lnSpc>
                <a:spcPct val="110000"/>
              </a:lnSpc>
            </a:pPr>
            <a:r>
              <a:rPr lang="en-US" sz="3000" noProof="1">
                <a:solidFill>
                  <a:srgbClr val="FBEEDC"/>
                </a:solidFill>
              </a:rPr>
              <a:t>}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6812" y="4872017"/>
            <a:ext cx="5319601" cy="1532766"/>
          </a:xfrm>
          <a:prstGeom prst="roundRect">
            <a:avLst>
              <a:gd name="adj" fmla="val 1392"/>
            </a:avLst>
          </a:prstGeom>
        </p:spPr>
      </p:pic>
    </p:spTree>
    <p:extLst>
      <p:ext uri="{BB962C8B-B14F-4D97-AF65-F5344CB8AC3E}">
        <p14:creationId xmlns:p14="http://schemas.microsoft.com/office/powerpoint/2010/main" val="16337141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Solution: Playing Cards – Suit Getter / Setter</a:t>
            </a:r>
          </a:p>
        </p:txBody>
      </p:sp>
      <p:sp>
        <p:nvSpPr>
          <p:cNvPr id="6" name="Text Placeholder 3"/>
          <p:cNvSpPr txBox="1">
            <a:spLocks/>
          </p:cNvSpPr>
          <p:nvPr/>
        </p:nvSpPr>
        <p:spPr>
          <a:xfrm>
            <a:off x="763880" y="1371600"/>
            <a:ext cx="10664532" cy="420805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lnSpc>
                <a:spcPct val="110000"/>
              </a:lnSpc>
            </a:pP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get suit</a:t>
            </a:r>
            <a:r>
              <a:rPr lang="en-US" sz="3000" noProof="1">
                <a:solidFill>
                  <a:srgbClr val="FBEEDC"/>
                </a:solidFill>
              </a:rPr>
              <a:t>() { return this._suit; }</a:t>
            </a:r>
          </a:p>
          <a:p>
            <a:pPr>
              <a:lnSpc>
                <a:spcPct val="110000"/>
              </a:lnSpc>
            </a:pPr>
            <a:endParaRPr lang="en-US" sz="3000" noProof="1">
              <a:solidFill>
                <a:srgbClr val="FBEEDC"/>
              </a:solidFill>
            </a:endParaRPr>
          </a:p>
          <a:p>
            <a:pPr>
              <a:lnSpc>
                <a:spcPct val="110000"/>
              </a:lnSpc>
            </a:pP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set suit</a:t>
            </a:r>
            <a:r>
              <a:rPr lang="en-US" sz="3000" noProof="1">
                <a:solidFill>
                  <a:srgbClr val="FBEEDC"/>
                </a:solidFill>
              </a:rPr>
              <a:t>(suit) {</a:t>
            </a:r>
          </a:p>
          <a:p>
            <a:pPr marL="808038" indent="-808038">
              <a:lnSpc>
                <a:spcPct val="110000"/>
              </a:lnSpc>
            </a:pPr>
            <a:r>
              <a:rPr lang="en-US" sz="3000" noProof="1">
                <a:solidFill>
                  <a:srgbClr val="FBEEDC"/>
                </a:solidFill>
              </a:rPr>
              <a:t>  const validSuits = ['S', 'H', 'D', 'C'];</a:t>
            </a:r>
          </a:p>
          <a:p>
            <a:pPr marL="808038" indent="-808038">
              <a:lnSpc>
                <a:spcPct val="110000"/>
              </a:lnSpc>
            </a:pPr>
            <a:r>
              <a:rPr lang="en-US" sz="3000" noProof="1">
                <a:solidFill>
                  <a:srgbClr val="FBEEDC"/>
                </a:solidFill>
              </a:rPr>
              <a:t>  if (!validSuits.includes(suit))</a:t>
            </a:r>
          </a:p>
          <a:p>
            <a:pPr marL="808038" indent="-808038">
              <a:lnSpc>
                <a:spcPct val="110000"/>
              </a:lnSpc>
            </a:pPr>
            <a:r>
              <a:rPr lang="en-US" sz="3000" noProof="1">
                <a:solidFill>
                  <a:srgbClr val="FBEEDC"/>
                </a:solidFill>
              </a:rPr>
              <a:t>   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throw new Error</a:t>
            </a:r>
            <a:r>
              <a:rPr lang="en-US" sz="3000" noProof="1">
                <a:solidFill>
                  <a:srgbClr val="FBEEDC"/>
                </a:solidFill>
              </a:rPr>
              <a:t>("</a:t>
            </a:r>
            <a:r>
              <a:rPr lang="en-US" sz="3000" noProof="1">
                <a:solidFill>
                  <a:srgbClr val="FBEEDC"/>
                </a:solidFill>
                <a:latin typeface="+mn-lt"/>
              </a:rPr>
              <a:t>Invalid card suit: </a:t>
            </a:r>
            <a:r>
              <a:rPr lang="en-US" sz="3000" noProof="1">
                <a:solidFill>
                  <a:srgbClr val="FBEEDC"/>
                </a:solidFill>
              </a:rPr>
              <a:t>" + suit);</a:t>
            </a:r>
          </a:p>
          <a:p>
            <a:pPr marL="808038" indent="-808038">
              <a:lnSpc>
                <a:spcPct val="110000"/>
              </a:lnSpc>
            </a:pPr>
            <a:r>
              <a:rPr lang="en-US" sz="3000" noProof="1">
                <a:solidFill>
                  <a:srgbClr val="FBEEDC"/>
                </a:solidFill>
              </a:rPr>
              <a:t>  this._suit = suit;</a:t>
            </a:r>
          </a:p>
          <a:p>
            <a:pPr marL="808038" indent="-808038">
              <a:lnSpc>
                <a:spcPct val="110000"/>
              </a:lnSpc>
            </a:pPr>
            <a:r>
              <a:rPr lang="en-US" sz="3000" noProof="1">
                <a:solidFill>
                  <a:srgbClr val="FBEEDC"/>
                </a:solidFill>
              </a:rPr>
              <a:t>}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3412" y="4693890"/>
            <a:ext cx="5843272" cy="1697587"/>
          </a:xfrm>
          <a:prstGeom prst="roundRect">
            <a:avLst>
              <a:gd name="adj" fmla="val 1392"/>
            </a:avLst>
          </a:prstGeom>
        </p:spPr>
      </p:pic>
    </p:spTree>
    <p:extLst>
      <p:ext uri="{BB962C8B-B14F-4D97-AF65-F5344CB8AC3E}">
        <p14:creationId xmlns:p14="http://schemas.microsoft.com/office/powerpoint/2010/main" val="31590971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Error Handling </a:t>
            </a:r>
            <a:r>
              <a:rPr lang="en-US" dirty="0"/>
              <a:t>in JS</a:t>
            </a:r>
          </a:p>
          <a:p>
            <a:pPr marL="761946" lvl="1" indent="-457200">
              <a:lnSpc>
                <a:spcPct val="120000"/>
              </a:lnSpc>
            </a:pPr>
            <a:r>
              <a:rPr lang="en-US" dirty="0"/>
              <a:t>Normal Cases, Special</a:t>
            </a:r>
            <a:br>
              <a:rPr lang="en-US" dirty="0"/>
            </a:br>
            <a:r>
              <a:rPr lang="en-US" dirty="0"/>
              <a:t>Cases, Errors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Exception Handling </a:t>
            </a:r>
            <a:r>
              <a:rPr lang="en-US" dirty="0"/>
              <a:t>in JS</a:t>
            </a:r>
          </a:p>
          <a:p>
            <a:pPr marL="761946" lvl="1" indent="-457200">
              <a:lnSpc>
                <a:spcPct val="110000"/>
              </a:lnSpc>
            </a:pPr>
            <a:r>
              <a:rPr lang="en-US" dirty="0"/>
              <a:t>Throwing Exceptions</a:t>
            </a:r>
          </a:p>
          <a:p>
            <a:pPr marL="761946" lvl="1" indent="-457200">
              <a:lnSpc>
                <a:spcPct val="110000"/>
              </a:lnSpc>
            </a:pPr>
            <a:r>
              <a:rPr lang="en-US" dirty="0"/>
              <a:t>Catching Exceptions</a:t>
            </a:r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en-US" dirty="0"/>
              <a:t>Exceptions vs. Special Values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026" name="Picture 2" descr="http://www.graphicsfuel.com/wp-content/uploads/2012/07/books-icon-51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65162" y="1151121"/>
            <a:ext cx="2045212" cy="204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3212" y="1486376"/>
            <a:ext cx="3574938" cy="46096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5162" y="3733800"/>
            <a:ext cx="1760965" cy="176096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397262">
            <a:off x="10150719" y="1364121"/>
            <a:ext cx="1211868" cy="1211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291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Solution: Playing Cards – </a:t>
            </a:r>
            <a:r>
              <a:rPr lang="en-US" noProof="1"/>
              <a:t>toString</a:t>
            </a:r>
            <a:r>
              <a:rPr lang="en-US" dirty="0"/>
              <a:t>()</a:t>
            </a:r>
          </a:p>
        </p:txBody>
      </p:sp>
      <p:sp>
        <p:nvSpPr>
          <p:cNvPr id="6" name="Text Placeholder 3"/>
          <p:cNvSpPr txBox="1">
            <a:spLocks/>
          </p:cNvSpPr>
          <p:nvPr/>
        </p:nvSpPr>
        <p:spPr>
          <a:xfrm>
            <a:off x="763880" y="1295400"/>
            <a:ext cx="10664532" cy="471588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 marL="808038" indent="-808038">
              <a:lnSpc>
                <a:spcPct val="110000"/>
              </a:lnSpc>
            </a:pP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toString</a:t>
            </a:r>
            <a:r>
              <a:rPr lang="en-US" sz="3000" noProof="1">
                <a:solidFill>
                  <a:srgbClr val="FBEEDC"/>
                </a:solidFill>
              </a:rPr>
              <a:t>() {</a:t>
            </a:r>
          </a:p>
          <a:p>
            <a:pPr marL="808038" indent="-808038">
              <a:lnSpc>
                <a:spcPct val="110000"/>
              </a:lnSpc>
            </a:pPr>
            <a:r>
              <a:rPr lang="en-US" sz="3000" noProof="1">
                <a:solidFill>
                  <a:srgbClr val="FBEEDC"/>
                </a:solidFill>
              </a:rPr>
              <a:t>  let suitToChar = {</a:t>
            </a:r>
          </a:p>
          <a:p>
            <a:pPr marL="808038" indent="-808038">
              <a:lnSpc>
                <a:spcPct val="110000"/>
              </a:lnSpc>
            </a:pPr>
            <a:r>
              <a:rPr lang="en-US" sz="3000" noProof="1">
                <a:solidFill>
                  <a:srgbClr val="FBEEDC"/>
                </a:solidFill>
              </a:rPr>
              <a:t>    '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S</a:t>
            </a:r>
            <a:r>
              <a:rPr lang="en-US" sz="3000" noProof="1">
                <a:solidFill>
                  <a:srgbClr val="FBEEDC"/>
                </a:solidFill>
              </a:rPr>
              <a:t>': "\u2660",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 // ♠</a:t>
            </a:r>
          </a:p>
          <a:p>
            <a:pPr marL="808038" indent="-808038">
              <a:lnSpc>
                <a:spcPct val="110000"/>
              </a:lnSpc>
            </a:pPr>
            <a:r>
              <a:rPr lang="en-US" sz="3000" noProof="1">
                <a:solidFill>
                  <a:srgbClr val="FBEEDC"/>
                </a:solidFill>
              </a:rPr>
              <a:t>    '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H</a:t>
            </a:r>
            <a:r>
              <a:rPr lang="en-US" sz="3000" noProof="1">
                <a:solidFill>
                  <a:srgbClr val="FBEEDC"/>
                </a:solidFill>
              </a:rPr>
              <a:t>': "\u2665",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 // ♥</a:t>
            </a:r>
          </a:p>
          <a:p>
            <a:pPr marL="808038" indent="-808038">
              <a:lnSpc>
                <a:spcPct val="110000"/>
              </a:lnSpc>
            </a:pPr>
            <a:r>
              <a:rPr lang="en-US" sz="3000" noProof="1">
                <a:solidFill>
                  <a:srgbClr val="FBEEDC"/>
                </a:solidFill>
              </a:rPr>
              <a:t>    '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D</a:t>
            </a:r>
            <a:r>
              <a:rPr lang="en-US" sz="3000" noProof="1">
                <a:solidFill>
                  <a:srgbClr val="FBEEDC"/>
                </a:solidFill>
              </a:rPr>
              <a:t>': "\u2666",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 // ♦</a:t>
            </a:r>
          </a:p>
          <a:p>
            <a:pPr marL="808038" indent="-808038">
              <a:lnSpc>
                <a:spcPct val="110000"/>
              </a:lnSpc>
            </a:pPr>
            <a:r>
              <a:rPr lang="en-US" sz="3000" noProof="1">
                <a:solidFill>
                  <a:srgbClr val="FBEEDC"/>
                </a:solidFill>
              </a:rPr>
              <a:t>    '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C</a:t>
            </a:r>
            <a:r>
              <a:rPr lang="en-US" sz="3000" noProof="1">
                <a:solidFill>
                  <a:srgbClr val="FBEEDC"/>
                </a:solidFill>
              </a:rPr>
              <a:t>': "\u2663",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 // ♣</a:t>
            </a:r>
          </a:p>
          <a:p>
            <a:pPr marL="808038" indent="-808038">
              <a:lnSpc>
                <a:spcPct val="110000"/>
              </a:lnSpc>
            </a:pPr>
            <a:r>
              <a:rPr lang="en-US" sz="3000" noProof="1">
                <a:solidFill>
                  <a:srgbClr val="FBEEDC"/>
                </a:solidFill>
              </a:rPr>
              <a:t>  };</a:t>
            </a:r>
          </a:p>
          <a:p>
            <a:pPr marL="808038" indent="-808038">
              <a:lnSpc>
                <a:spcPct val="110000"/>
              </a:lnSpc>
            </a:pPr>
            <a:r>
              <a:rPr lang="en-US" sz="3000" noProof="1">
                <a:solidFill>
                  <a:srgbClr val="FBEEDC"/>
                </a:solidFill>
              </a:rPr>
              <a:t>  return this.face + suitToChar[this.suit];</a:t>
            </a:r>
          </a:p>
          <a:p>
            <a:pPr marL="808038" indent="-808038">
              <a:lnSpc>
                <a:spcPct val="110000"/>
              </a:lnSpc>
            </a:pPr>
            <a:r>
              <a:rPr lang="en-US" sz="3000" noProof="1">
                <a:solidFill>
                  <a:srgbClr val="FBEEDC"/>
                </a:solidFill>
              </a:rPr>
              <a:t>}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63880" y="6134912"/>
            <a:ext cx="10664532" cy="514738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72000" rIns="144000" bIns="72000" rtlCol="0">
            <a:sp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0" lvl="1" indent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algn="ctr"/>
            <a:r>
              <a:rPr lang="en-US" b="0" dirty="0">
                <a:latin typeface="+mn-lt"/>
              </a:rPr>
              <a:t>Check your solution here: </a:t>
            </a:r>
            <a:r>
              <a:rPr lang="en-US" b="0" dirty="0">
                <a:latin typeface="+mn-lt"/>
                <a:hlinkClick r:id="rId2"/>
              </a:rPr>
              <a:t>https://judge.softuni.bg/Contests/344</a:t>
            </a:r>
            <a:endParaRPr lang="en-US" b="0" dirty="0">
              <a:latin typeface="+mn-lt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4156" y="1619656"/>
            <a:ext cx="3838575" cy="13144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4156" y="3249243"/>
            <a:ext cx="3838575" cy="130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964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 of Cards: Example</a:t>
            </a:r>
          </a:p>
        </p:txBody>
      </p:sp>
      <p:sp>
        <p:nvSpPr>
          <p:cNvPr id="6" name="Content Placeholder 4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Use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try-catch</a:t>
            </a:r>
            <a:r>
              <a:rPr lang="en-US" dirty="0"/>
              <a:t> block to catch errors (exceptions)</a:t>
            </a:r>
            <a:endParaRPr lang="bg-BG" dirty="0"/>
          </a:p>
          <a:p>
            <a:pPr lvl="1"/>
            <a:r>
              <a:rPr lang="en-GB" dirty="0"/>
              <a:t>If an error occurs, the control is passed to the </a:t>
            </a:r>
            <a:r>
              <a:rPr lang="en-GB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catch</a:t>
            </a:r>
            <a:r>
              <a:rPr lang="en-GB" dirty="0"/>
              <a:t> section</a:t>
            </a:r>
            <a:endParaRPr lang="en-US" dirty="0"/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909636" y="2718947"/>
            <a:ext cx="10366376" cy="345325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lnSpc>
                <a:spcPct val="120000"/>
              </a:lnSpc>
            </a:pP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try</a:t>
            </a:r>
            <a:r>
              <a:rPr lang="en-US" sz="2600" dirty="0">
                <a:solidFill>
                  <a:srgbClr val="FBEEDC"/>
                </a:solidFill>
              </a:rPr>
              <a:t> {</a:t>
            </a:r>
          </a:p>
          <a:p>
            <a:pPr>
              <a:lnSpc>
                <a:spcPct val="120000"/>
              </a:lnSpc>
            </a:pPr>
            <a:r>
              <a:rPr lang="en-US" sz="2600" dirty="0">
                <a:solidFill>
                  <a:srgbClr val="FBEEDC"/>
                </a:solidFill>
              </a:rPr>
              <a:t> 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// code that can throw an exception</a:t>
            </a:r>
          </a:p>
          <a:p>
            <a:pPr>
              <a:lnSpc>
                <a:spcPct val="120000"/>
              </a:lnSpc>
            </a:pP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  // some other code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 not executed in case of error!</a:t>
            </a:r>
            <a:endParaRPr lang="en-US" sz="2600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20000"/>
              </a:lnSpc>
            </a:pPr>
            <a:r>
              <a:rPr lang="en-US" sz="2600" dirty="0">
                <a:solidFill>
                  <a:srgbClr val="FBEEDC"/>
                </a:solidFill>
              </a:rPr>
              <a:t>}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catch</a:t>
            </a:r>
            <a:r>
              <a:rPr lang="en-US" sz="2600" dirty="0">
                <a:solidFill>
                  <a:srgbClr val="FBEEDC"/>
                </a:solidFill>
              </a:rPr>
              <a:t> (ex) {</a:t>
            </a:r>
          </a:p>
          <a:p>
            <a:pPr>
              <a:lnSpc>
                <a:spcPct val="120000"/>
              </a:lnSpc>
            </a:pPr>
            <a:r>
              <a:rPr lang="en-US" sz="2600" dirty="0">
                <a:solidFill>
                  <a:srgbClr val="FBEEDC"/>
                </a:solidFill>
              </a:rPr>
              <a:t> 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// this code is executed in case of exception</a:t>
            </a:r>
          </a:p>
          <a:p>
            <a:pPr>
              <a:lnSpc>
                <a:spcPct val="120000"/>
              </a:lnSpc>
            </a:pP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  // </a:t>
            </a:r>
            <a:r>
              <a:rPr lang="en-US" sz="2600" dirty="0">
                <a:solidFill>
                  <a:srgbClr val="FBEEDC"/>
                </a:solidFill>
              </a:rPr>
              <a:t>ex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holds the info about the exception</a:t>
            </a:r>
          </a:p>
          <a:p>
            <a:pPr>
              <a:lnSpc>
                <a:spcPct val="120000"/>
              </a:lnSpc>
            </a:pPr>
            <a:r>
              <a:rPr lang="en-US" sz="2600" dirty="0">
                <a:solidFill>
                  <a:srgbClr val="FBEEDC"/>
                </a:solidFill>
              </a:rPr>
              <a:t>}</a:t>
            </a:r>
          </a:p>
        </p:txBody>
      </p:sp>
      <p:sp>
        <p:nvSpPr>
          <p:cNvPr id="8" name="Arrow: Curved Right 7"/>
          <p:cNvSpPr/>
          <p:nvPr/>
        </p:nvSpPr>
        <p:spPr>
          <a:xfrm>
            <a:off x="436156" y="3385226"/>
            <a:ext cx="760412" cy="1702340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1059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Exceptions and Their Properties</a:t>
            </a: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985836" y="1120893"/>
            <a:ext cx="10213976" cy="527990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lnSpc>
                <a:spcPct val="110000"/>
              </a:lnSpc>
            </a:pP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try</a:t>
            </a:r>
            <a:r>
              <a:rPr lang="en-US" sz="2800" noProof="1">
                <a:solidFill>
                  <a:srgbClr val="FBEEDC"/>
                </a:solidFill>
              </a:rPr>
              <a:t> {</a:t>
            </a:r>
          </a:p>
          <a:p>
            <a:pPr>
              <a:lnSpc>
                <a:spcPct val="110000"/>
              </a:lnSpc>
            </a:pPr>
            <a:r>
              <a:rPr lang="en-US" sz="2800" noProof="1">
                <a:solidFill>
                  <a:srgbClr val="FBEEDC"/>
                </a:solidFill>
              </a:rPr>
              <a:t> 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throw new RangeError</a:t>
            </a:r>
            <a:r>
              <a:rPr lang="en-US" sz="2800" noProof="1">
                <a:solidFill>
                  <a:srgbClr val="FBEEDC"/>
                </a:solidFill>
              </a:rPr>
              <a:t>("Invalid range.");</a:t>
            </a:r>
          </a:p>
          <a:p>
            <a:pPr>
              <a:lnSpc>
                <a:spcPct val="110000"/>
              </a:lnSpc>
            </a:pPr>
            <a:r>
              <a:rPr lang="en-US" sz="2800" noProof="1">
                <a:solidFill>
                  <a:srgbClr val="FBEEDC"/>
                </a:solidFill>
              </a:rPr>
              <a:t>  console.log("This will not be executed.");</a:t>
            </a:r>
          </a:p>
          <a:p>
            <a:pPr>
              <a:lnSpc>
                <a:spcPct val="110000"/>
              </a:lnSpc>
            </a:pPr>
            <a:r>
              <a:rPr lang="en-US" sz="2800" noProof="1">
                <a:solidFill>
                  <a:srgbClr val="FBEEDC"/>
                </a:solidFill>
              </a:rPr>
              <a:t>}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catch</a:t>
            </a:r>
            <a:r>
              <a:rPr lang="en-US" sz="2800" noProof="1">
                <a:solidFill>
                  <a:srgbClr val="FBEEDC"/>
                </a:solidFill>
              </a:rPr>
              <a:t> (ex) {			</a:t>
            </a:r>
          </a:p>
          <a:p>
            <a:pPr>
              <a:lnSpc>
                <a:spcPct val="110000"/>
              </a:lnSpc>
            </a:pPr>
            <a:r>
              <a:rPr lang="en-US" sz="2800" noProof="1">
                <a:solidFill>
                  <a:srgbClr val="FBEEDC"/>
                </a:solidFill>
              </a:rPr>
              <a:t>  console.log("---------------");</a:t>
            </a:r>
          </a:p>
          <a:p>
            <a:pPr>
              <a:lnSpc>
                <a:spcPct val="110000"/>
              </a:lnSpc>
            </a:pPr>
            <a:r>
              <a:rPr lang="en-US" sz="2800" noProof="1">
                <a:solidFill>
                  <a:srgbClr val="FBEEDC"/>
                </a:solidFill>
              </a:rPr>
              <a:t>  console.log("Exception object: " +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ex</a:t>
            </a:r>
            <a:r>
              <a:rPr lang="en-US" sz="2800" noProof="1">
                <a:solidFill>
                  <a:srgbClr val="FBEEDC"/>
                </a:solidFill>
              </a:rPr>
              <a:t>);</a:t>
            </a:r>
          </a:p>
          <a:p>
            <a:pPr>
              <a:lnSpc>
                <a:spcPct val="110000"/>
              </a:lnSpc>
            </a:pPr>
            <a:r>
              <a:rPr lang="en-US" sz="2800" noProof="1">
                <a:solidFill>
                  <a:srgbClr val="FBEEDC"/>
                </a:solidFill>
              </a:rPr>
              <a:t>  console.log("Type: " +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ex.name</a:t>
            </a:r>
            <a:r>
              <a:rPr lang="en-US" sz="2800" noProof="1">
                <a:solidFill>
                  <a:srgbClr val="FBEEDC"/>
                </a:solidFill>
              </a:rPr>
              <a:t>);</a:t>
            </a:r>
          </a:p>
          <a:p>
            <a:pPr>
              <a:lnSpc>
                <a:spcPct val="110000"/>
              </a:lnSpc>
            </a:pPr>
            <a:r>
              <a:rPr lang="bg-BG" sz="2800" noProof="1">
                <a:solidFill>
                  <a:srgbClr val="FBEEDC"/>
                </a:solidFill>
              </a:rPr>
              <a:t> </a:t>
            </a:r>
            <a:r>
              <a:rPr lang="en-US" sz="2800" noProof="1">
                <a:solidFill>
                  <a:srgbClr val="FBEEDC"/>
                </a:solidFill>
              </a:rPr>
              <a:t> console.log("Message: " +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ex.message</a:t>
            </a:r>
            <a:r>
              <a:rPr lang="en-US" sz="2800" noProof="1">
                <a:solidFill>
                  <a:srgbClr val="FBEEDC"/>
                </a:solidFill>
              </a:rPr>
              <a:t>);</a:t>
            </a:r>
            <a:endParaRPr lang="bg-BG" sz="2800" noProof="1">
              <a:solidFill>
                <a:srgbClr val="FBEEDC"/>
              </a:solidFill>
            </a:endParaRPr>
          </a:p>
          <a:p>
            <a:pPr>
              <a:lnSpc>
                <a:spcPct val="110000"/>
              </a:lnSpc>
            </a:pPr>
            <a:r>
              <a:rPr lang="bg-BG" sz="2800" noProof="1">
                <a:solidFill>
                  <a:srgbClr val="FBEEDC"/>
                </a:solidFill>
              </a:rPr>
              <a:t>  </a:t>
            </a:r>
            <a:r>
              <a:rPr lang="en-US" sz="2800" noProof="1">
                <a:solidFill>
                  <a:srgbClr val="FBEEDC"/>
                </a:solidFill>
              </a:rPr>
              <a:t>console.log("Stack: " +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ex.stack</a:t>
            </a:r>
            <a:r>
              <a:rPr lang="en-US" sz="2800" noProof="1">
                <a:solidFill>
                  <a:srgbClr val="FBEEDC"/>
                </a:solidFill>
              </a:rPr>
              <a:t>);</a:t>
            </a:r>
          </a:p>
          <a:p>
            <a:pPr>
              <a:lnSpc>
                <a:spcPct val="110000"/>
              </a:lnSpc>
            </a:pPr>
            <a:r>
              <a:rPr lang="en-US" sz="2800" noProof="1">
                <a:solidFill>
                  <a:srgbClr val="FBEEDC"/>
                </a:solidFill>
              </a:rPr>
              <a:t>  console.log("---------------");</a:t>
            </a:r>
          </a:p>
          <a:p>
            <a:pPr>
              <a:lnSpc>
                <a:spcPct val="110000"/>
              </a:lnSpc>
            </a:pPr>
            <a:r>
              <a:rPr lang="en-US" sz="2800" noProof="1">
                <a:solidFill>
                  <a:srgbClr val="FBEEDC"/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282636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Write a method to take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deck of cards </a:t>
            </a:r>
            <a:r>
              <a:rPr lang="en-US" dirty="0"/>
              <a:t>(each given as string)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print</a:t>
            </a:r>
            <a:r>
              <a:rPr lang="en-US" dirty="0"/>
              <a:t> them as sequences of cards (space separated)</a:t>
            </a:r>
          </a:p>
          <a:p>
            <a:pPr lvl="1"/>
            <a:r>
              <a:rPr lang="en-US" dirty="0"/>
              <a:t>Print "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Invalid card: [card]</a:t>
            </a:r>
            <a:r>
              <a:rPr lang="en-US" dirty="0"/>
              <a:t>" when invalid card is passed as input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Print Deck of Cards</a:t>
            </a:r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763880" y="3123287"/>
            <a:ext cx="10664532" cy="100718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sz="2800" noProof="1">
                <a:solidFill>
                  <a:srgbClr val="FBEEDC"/>
                </a:solidFill>
              </a:rPr>
              <a:t>printDeckOfCards(['AS', '10D', 'KH', '2C']);</a:t>
            </a:r>
          </a:p>
          <a:p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// A♠ 10♦ K♥ 2♣</a:t>
            </a:r>
          </a:p>
        </p:txBody>
      </p:sp>
      <p:sp>
        <p:nvSpPr>
          <p:cNvPr id="10" name="Text Placeholder 3"/>
          <p:cNvSpPr txBox="1">
            <a:spLocks/>
          </p:cNvSpPr>
          <p:nvPr/>
        </p:nvSpPr>
        <p:spPr>
          <a:xfrm>
            <a:off x="763880" y="4267200"/>
            <a:ext cx="10664532" cy="100718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sz="2800" noProof="1">
                <a:solidFill>
                  <a:srgbClr val="FBEEDC"/>
                </a:solidFill>
              </a:rPr>
              <a:t>printDeckOfCards(['5S', '3D', 'QD', '1C']);</a:t>
            </a:r>
          </a:p>
          <a:p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// Invalid card: 1C</a:t>
            </a:r>
          </a:p>
        </p:txBody>
      </p:sp>
      <p:sp>
        <p:nvSpPr>
          <p:cNvPr id="11" name="Text Placeholder 3"/>
          <p:cNvSpPr txBox="1">
            <a:spLocks/>
          </p:cNvSpPr>
          <p:nvPr/>
        </p:nvSpPr>
        <p:spPr>
          <a:xfrm>
            <a:off x="763880" y="5411113"/>
            <a:ext cx="10664532" cy="100718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sz="2800" noProof="1">
                <a:solidFill>
                  <a:srgbClr val="FBEEDC"/>
                </a:solidFill>
              </a:rPr>
              <a:t>printDeckOfCards(['3D', 'JC', '2S', '10H', '5X']);</a:t>
            </a:r>
          </a:p>
          <a:p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// Invalid card: 5X</a:t>
            </a:r>
          </a:p>
        </p:txBody>
      </p:sp>
    </p:spTree>
    <p:extLst>
      <p:ext uri="{BB962C8B-B14F-4D97-AF65-F5344CB8AC3E}">
        <p14:creationId xmlns:p14="http://schemas.microsoft.com/office/powerpoint/2010/main" val="1973138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 animBg="1"/>
      <p:bldP spid="11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Print Deck of Cards</a:t>
            </a:r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763880" y="975356"/>
            <a:ext cx="10664532" cy="553765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sz="2400" noProof="1">
                <a:solidFill>
                  <a:srgbClr val="FBEEDC"/>
                </a:solidFill>
              </a:rPr>
              <a:t>function </a:t>
            </a:r>
            <a:r>
              <a:rPr lang="en-US" sz="2400" noProof="1">
                <a:solidFill>
                  <a:schemeClr val="tx2">
                    <a:lumMod val="75000"/>
                  </a:schemeClr>
                </a:solidFill>
              </a:rPr>
              <a:t>printDeckOfCards</a:t>
            </a:r>
            <a:r>
              <a:rPr lang="en-US" sz="2400" noProof="1">
                <a:solidFill>
                  <a:srgbClr val="FBEEDC"/>
                </a:solidFill>
              </a:rPr>
              <a:t>(cards) {</a:t>
            </a:r>
          </a:p>
          <a:p>
            <a:r>
              <a:rPr lang="en-US" sz="2400" noProof="1">
                <a:solidFill>
                  <a:srgbClr val="FBEEDC"/>
                </a:solidFill>
              </a:rPr>
              <a:t>  let deck = [];</a:t>
            </a:r>
          </a:p>
          <a:p>
            <a:r>
              <a:rPr lang="en-US" sz="2400" noProof="1">
                <a:solidFill>
                  <a:srgbClr val="FBEEDC"/>
                </a:solidFill>
              </a:rPr>
              <a:t>  for (let cardStr of cards) {</a:t>
            </a:r>
          </a:p>
          <a:p>
            <a:r>
              <a:rPr lang="en-US" sz="2400" noProof="1">
                <a:solidFill>
                  <a:srgbClr val="FBEEDC"/>
                </a:solidFill>
              </a:rPr>
              <a:t>    let face = cardStr.substring(0, cardStr.length-1);</a:t>
            </a:r>
          </a:p>
          <a:p>
            <a:r>
              <a:rPr lang="en-US" sz="2400" noProof="1">
                <a:solidFill>
                  <a:srgbClr val="FBEEDC"/>
                </a:solidFill>
              </a:rPr>
              <a:t>    let suit = cardStr.substr(cardStr.length-1, 1);</a:t>
            </a:r>
          </a:p>
          <a:p>
            <a:r>
              <a:rPr lang="en-US" sz="2400" noProof="1">
                <a:solidFill>
                  <a:srgbClr val="FBEEDC"/>
                </a:solidFill>
              </a:rPr>
              <a:t>    </a:t>
            </a:r>
            <a:r>
              <a:rPr lang="en-US" sz="2400" noProof="1">
                <a:solidFill>
                  <a:schemeClr val="tx2">
                    <a:lumMod val="75000"/>
                  </a:schemeClr>
                </a:solidFill>
              </a:rPr>
              <a:t>try</a:t>
            </a:r>
            <a:r>
              <a:rPr lang="en-US" sz="2400" noProof="1">
                <a:solidFill>
                  <a:srgbClr val="FBEEDC"/>
                </a:solidFill>
              </a:rPr>
              <a:t> {</a:t>
            </a:r>
          </a:p>
          <a:p>
            <a:r>
              <a:rPr lang="en-US" sz="2400" noProof="1">
                <a:solidFill>
                  <a:srgbClr val="FBEEDC"/>
                </a:solidFill>
              </a:rPr>
              <a:t>      deck.push(</a:t>
            </a:r>
            <a:r>
              <a:rPr lang="en-US" sz="2400" noProof="1">
                <a:solidFill>
                  <a:schemeClr val="tx2">
                    <a:lumMod val="75000"/>
                  </a:schemeClr>
                </a:solidFill>
              </a:rPr>
              <a:t>new Card</a:t>
            </a:r>
            <a:r>
              <a:rPr lang="en-US" sz="2400" noProof="1">
                <a:solidFill>
                  <a:srgbClr val="FBEEDC"/>
                </a:solidFill>
              </a:rPr>
              <a:t>(face, suit));</a:t>
            </a:r>
          </a:p>
          <a:p>
            <a:pPr>
              <a:lnSpc>
                <a:spcPct val="90000"/>
              </a:lnSpc>
            </a:pPr>
            <a:r>
              <a:rPr lang="en-US" sz="2400" noProof="1">
                <a:solidFill>
                  <a:srgbClr val="FBEEDC"/>
                </a:solidFill>
              </a:rPr>
              <a:t>    }</a:t>
            </a:r>
          </a:p>
          <a:p>
            <a:r>
              <a:rPr lang="en-US" sz="2400" noProof="1">
                <a:solidFill>
                  <a:srgbClr val="FBEEDC"/>
                </a:solidFill>
              </a:rPr>
              <a:t>    </a:t>
            </a:r>
            <a:r>
              <a:rPr lang="en-US" sz="2400" noProof="1">
                <a:solidFill>
                  <a:schemeClr val="tx2">
                    <a:lumMod val="75000"/>
                  </a:schemeClr>
                </a:solidFill>
              </a:rPr>
              <a:t>catch</a:t>
            </a:r>
            <a:r>
              <a:rPr lang="en-US" sz="2400" noProof="1">
                <a:solidFill>
                  <a:srgbClr val="FBEEDC"/>
                </a:solidFill>
              </a:rPr>
              <a:t> (err) {</a:t>
            </a:r>
          </a:p>
          <a:p>
            <a:r>
              <a:rPr lang="en-US" sz="2400" noProof="1">
                <a:solidFill>
                  <a:srgbClr val="FBEEDC"/>
                </a:solidFill>
              </a:rPr>
              <a:t>      console.log("Invalid card: " + cardStr);</a:t>
            </a:r>
          </a:p>
          <a:p>
            <a:r>
              <a:rPr lang="en-US" sz="2400" noProof="1">
                <a:solidFill>
                  <a:srgbClr val="FBEEDC"/>
                </a:solidFill>
              </a:rPr>
              <a:t>      return;</a:t>
            </a:r>
          </a:p>
          <a:p>
            <a:pPr>
              <a:lnSpc>
                <a:spcPct val="90000"/>
              </a:lnSpc>
            </a:pPr>
            <a:r>
              <a:rPr lang="en-US" sz="2400" noProof="1">
                <a:solidFill>
                  <a:srgbClr val="FBEEDC"/>
                </a:solidFill>
              </a:rPr>
              <a:t>    }</a:t>
            </a:r>
          </a:p>
          <a:p>
            <a:pPr>
              <a:lnSpc>
                <a:spcPct val="90000"/>
              </a:lnSpc>
            </a:pPr>
            <a:r>
              <a:rPr lang="en-US" sz="2400" noProof="1">
                <a:solidFill>
                  <a:srgbClr val="FBEEDC"/>
                </a:solidFill>
              </a:rPr>
              <a:t>  }</a:t>
            </a:r>
          </a:p>
          <a:p>
            <a:r>
              <a:rPr lang="en-US" sz="2400" noProof="1">
                <a:solidFill>
                  <a:srgbClr val="FBEEDC"/>
                </a:solidFill>
              </a:rPr>
              <a:t>  console.log(deck.join(' '));</a:t>
            </a:r>
          </a:p>
          <a:p>
            <a:pPr>
              <a:lnSpc>
                <a:spcPct val="90000"/>
              </a:lnSpc>
            </a:pPr>
            <a:r>
              <a:rPr lang="en-US" sz="2400" noProof="1">
                <a:solidFill>
                  <a:srgbClr val="FBEEDC"/>
                </a:solidFill>
              </a:rPr>
              <a:t>}</a:t>
            </a:r>
          </a:p>
        </p:txBody>
      </p:sp>
      <p:sp>
        <p:nvSpPr>
          <p:cNvPr id="6" name="AutoShape 25"/>
          <p:cNvSpPr>
            <a:spLocks noChangeArrowheads="1"/>
          </p:cNvSpPr>
          <p:nvPr/>
        </p:nvSpPr>
        <p:spPr bwMode="auto">
          <a:xfrm>
            <a:off x="7831723" y="3132304"/>
            <a:ext cx="3825289" cy="1048968"/>
          </a:xfrm>
          <a:prstGeom prst="wedgeRoundRectCallout">
            <a:avLst>
              <a:gd name="adj1" fmla="val -60475"/>
              <a:gd name="adj2" fmla="val -1793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600" noProof="1">
                <a:solidFill>
                  <a:srgbClr val="FFFFFF"/>
                </a:solidFill>
              </a:rPr>
              <a:t>This can throw an error (when the card is invalid)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120187" y="6067723"/>
            <a:ext cx="8305800" cy="44203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36000" rIns="144000" bIns="36000" rtlCol="0">
            <a:sp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0" lvl="1" indent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algn="ctr"/>
            <a:r>
              <a:rPr lang="en-US" b="0" dirty="0">
                <a:latin typeface="+mn-lt"/>
              </a:rPr>
              <a:t>Check your solution here: </a:t>
            </a:r>
            <a:r>
              <a:rPr lang="en-US" b="0" dirty="0">
                <a:latin typeface="+mn-lt"/>
                <a:hlinkClick r:id="rId2"/>
              </a:rPr>
              <a:t>https://judge.softuni.bg/Contests/344</a:t>
            </a:r>
            <a:endParaRPr lang="en-US" b="0" dirty="0">
              <a:latin typeface="+mn-lt"/>
            </a:endParaRPr>
          </a:p>
        </p:txBody>
      </p:sp>
      <p:sp>
        <p:nvSpPr>
          <p:cNvPr id="8" name="AutoShape 25"/>
          <p:cNvSpPr>
            <a:spLocks noChangeArrowheads="1"/>
          </p:cNvSpPr>
          <p:nvPr/>
        </p:nvSpPr>
        <p:spPr bwMode="auto">
          <a:xfrm>
            <a:off x="7161212" y="1109798"/>
            <a:ext cx="4036175" cy="944032"/>
          </a:xfrm>
          <a:prstGeom prst="wedgeRoundRectCallout">
            <a:avLst>
              <a:gd name="adj1" fmla="val -73490"/>
              <a:gd name="adj2" fmla="val 473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600" noProof="1">
                <a:solidFill>
                  <a:srgbClr val="FFFFFF"/>
                </a:solidFill>
              </a:rPr>
              <a:t>Insert the </a:t>
            </a:r>
            <a:r>
              <a:rPr lang="en-US" sz="2600" noProof="1">
                <a:solidFill>
                  <a:schemeClr val="tx2">
                    <a:lumMod val="75000"/>
                  </a:schemeClr>
                </a:solidFill>
              </a:rPr>
              <a:t>class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Card</a:t>
            </a:r>
            <a:r>
              <a:rPr lang="en-US" sz="2600" noProof="1">
                <a:solidFill>
                  <a:srgbClr val="FFFFFF"/>
                </a:solidFill>
              </a:rPr>
              <a:t> here before submission in judge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3950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630129" y="5238112"/>
            <a:ext cx="8938472" cy="820600"/>
          </a:xfrm>
        </p:spPr>
        <p:txBody>
          <a:bodyPr/>
          <a:lstStyle/>
          <a:p>
            <a:r>
              <a:rPr lang="en-US" dirty="0"/>
              <a:t>Exceptions vs. Special Values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1329456" y="1875448"/>
            <a:ext cx="3317156" cy="2209800"/>
            <a:chOff x="3613217" y="1564390"/>
            <a:chExt cx="4972296" cy="3312410"/>
          </a:xfrm>
        </p:grpSpPr>
        <p:pic>
          <p:nvPicPr>
            <p:cNvPr id="4" name="Picture 2" descr="http://umbrellajournal.com/Computer4.jpg"/>
            <p:cNvPicPr>
              <a:picLocks noChangeAspect="1" noChangeArrowheads="1"/>
            </p:cNvPicPr>
            <p:nvPr/>
          </p:nvPicPr>
          <p:blipFill>
            <a:blip r:embed="rId2" cstate="screen">
              <a:lum contrast="1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13217" y="1564390"/>
              <a:ext cx="4972296" cy="3312410"/>
            </a:xfrm>
            <a:prstGeom prst="roundRect">
              <a:avLst>
                <a:gd name="adj" fmla="val 6005"/>
              </a:avLst>
            </a:prstGeom>
            <a:noFill/>
          </p:spPr>
        </p:pic>
        <p:pic>
          <p:nvPicPr>
            <p:cNvPr id="2050" name="Picture 2" descr="Резултат с изображение за bomb ico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33548" y="3432140"/>
              <a:ext cx="1323064" cy="1323064"/>
            </a:xfrm>
            <a:prstGeom prst="rect">
              <a:avLst/>
            </a:prstGeom>
            <a:noFill/>
            <a:effectLst>
              <a:glow rad="228600">
                <a:schemeClr val="accent1">
                  <a:satMod val="175000"/>
                  <a:alpha val="40000"/>
                </a:scheme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8" name="Picture 4" descr="Резултат с изображение за question ic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2412" y="2528681"/>
            <a:ext cx="2068240" cy="2068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/>
          <p:cNvGrpSpPr/>
          <p:nvPr/>
        </p:nvGrpSpPr>
        <p:grpSpPr>
          <a:xfrm>
            <a:off x="7923212" y="1639112"/>
            <a:ext cx="2816596" cy="2682472"/>
            <a:chOff x="7923212" y="1821064"/>
            <a:chExt cx="2816596" cy="2682472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923212" y="1821064"/>
              <a:ext cx="2816596" cy="2682472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 rot="2664294">
              <a:off x="8892339" y="2846855"/>
              <a:ext cx="1394934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special</a:t>
              </a:r>
            </a:p>
            <a:p>
              <a:pPr algn="ctr"/>
              <a:r>
                <a:rPr lang="en-US" sz="32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value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630156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Return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special value </a:t>
            </a:r>
            <a:r>
              <a:rPr lang="en-US" dirty="0"/>
              <a:t>for expected behavior</a:t>
            </a:r>
          </a:p>
          <a:p>
            <a:pPr lvl="1"/>
            <a:r>
              <a:rPr lang="en-US" dirty="0"/>
              <a:t>Return a value if no problem /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recoverable</a:t>
            </a:r>
            <a:r>
              <a:rPr lang="en-US" dirty="0"/>
              <a:t> problem occurs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Valid</a:t>
            </a:r>
            <a:r>
              <a:rPr lang="en-US" dirty="0"/>
              <a:t> input arguments </a:t>
            </a:r>
            <a:r>
              <a:rPr lang="en-US" dirty="0">
                <a:sym typeface="Wingdings" panose="05000000000000000000" pitchFamily="2" charset="2"/>
              </a:rPr>
              <a:t> return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valid value</a:t>
            </a:r>
            <a:r>
              <a:rPr lang="en-US" dirty="0">
                <a:sym typeface="Wingdings" panose="05000000000000000000" pitchFamily="2" charset="2"/>
              </a:rPr>
              <a:t> or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special value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en-US" dirty="0"/>
              <a:t>E.g. searching something </a:t>
            </a:r>
            <a:r>
              <a:rPr lang="en-US" dirty="0">
                <a:sym typeface="Wingdings" panose="05000000000000000000" pitchFamily="2" charset="2"/>
              </a:rPr>
              <a:t> return the item found or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undefined</a:t>
            </a:r>
            <a:endParaRPr lang="en-US" dirty="0">
              <a:sym typeface="Wingdings" panose="05000000000000000000" pitchFamily="2" charset="2"/>
            </a:endParaRPr>
          </a:p>
          <a:p>
            <a:pPr>
              <a:spcBef>
                <a:spcPts val="1800"/>
              </a:spcBef>
            </a:pPr>
            <a:r>
              <a:rPr lang="en-US" dirty="0">
                <a:sym typeface="Wingdings" panose="05000000000000000000" pitchFamily="2" charset="2"/>
              </a:rPr>
              <a:t>Thrown an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exception</a:t>
            </a:r>
            <a:r>
              <a:rPr lang="en-US" dirty="0">
                <a:sym typeface="Wingdings" panose="05000000000000000000" pitchFamily="2" charset="2"/>
              </a:rPr>
              <a:t> for unexpected behavior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When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unrecoverable</a:t>
            </a:r>
            <a:r>
              <a:rPr lang="en-US" dirty="0">
                <a:sym typeface="Wingdings" panose="05000000000000000000" pitchFamily="2" charset="2"/>
              </a:rPr>
              <a:t> problem occurs</a:t>
            </a:r>
            <a:endParaRPr lang="en-US" dirty="0">
              <a:solidFill>
                <a:schemeClr val="tx2">
                  <a:lumMod val="75000"/>
                </a:schemeClr>
              </a:solidFill>
              <a:sym typeface="Wingdings" panose="05000000000000000000" pitchFamily="2" charset="2"/>
            </a:endParaRPr>
          </a:p>
          <a:p>
            <a:pPr lvl="1"/>
            <a:r>
              <a:rPr lang="en-US" dirty="0">
                <a:sym typeface="Wingdings" panose="05000000000000000000" pitchFamily="2" charset="2"/>
              </a:rPr>
              <a:t>Invalid input arguments / invalid object state / missing resource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E.g. create a card "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-2 hearts</a:t>
            </a:r>
            <a:r>
              <a:rPr lang="en-US" dirty="0">
                <a:sym typeface="Wingdings" panose="05000000000000000000" pitchFamily="2" charset="2"/>
              </a:rPr>
              <a:t>" or create array of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-5</a:t>
            </a:r>
            <a:r>
              <a:rPr lang="en-US" dirty="0">
                <a:sym typeface="Wingdings" panose="05000000000000000000" pitchFamily="2" charset="2"/>
              </a:rPr>
              <a:t> elements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Exceptions vs. Special Values</a:t>
            </a:r>
          </a:p>
        </p:txBody>
      </p:sp>
    </p:spTree>
    <p:extLst>
      <p:ext uri="{BB962C8B-B14F-4D97-AF65-F5344CB8AC3E}">
        <p14:creationId xmlns:p14="http://schemas.microsoft.com/office/powerpoint/2010/main" val="1541255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92753"/>
            <a:ext cx="11804822" cy="557035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Create a class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TimeSpan</a:t>
            </a:r>
            <a:r>
              <a:rPr lang="en-US" dirty="0"/>
              <a:t> to hold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hours</a:t>
            </a:r>
            <a:r>
              <a:rPr lang="en-US" dirty="0"/>
              <a:t> +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minutes</a:t>
            </a:r>
            <a:r>
              <a:rPr lang="en-US" dirty="0"/>
              <a:t> +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seconds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Internally keep the value in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seconds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Return value like "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7:08:05</a:t>
            </a:r>
            <a:r>
              <a:rPr lang="en-US" dirty="0"/>
              <a:t>" from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toString()</a:t>
            </a:r>
            <a:r>
              <a:rPr lang="en-US" dirty="0"/>
              <a:t> method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Accept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negatives</a:t>
            </a:r>
            <a:r>
              <a:rPr lang="en-US" dirty="0"/>
              <a:t>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overflows</a:t>
            </a:r>
            <a:r>
              <a:rPr lang="en-US" dirty="0"/>
              <a:t> (e.g. 76 minutes or -5 seconds)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Throw an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exception</a:t>
            </a:r>
            <a:r>
              <a:rPr lang="en-US" dirty="0"/>
              <a:t> for invalid hours / minutes / seconds</a:t>
            </a:r>
          </a:p>
          <a:p>
            <a:pPr lvl="1">
              <a:lnSpc>
                <a:spcPct val="100000"/>
              </a:lnSpc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Time Span</a:t>
            </a:r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763880" y="4361232"/>
            <a:ext cx="10664532" cy="57629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sz="2800" noProof="1">
                <a:solidFill>
                  <a:srgbClr val="FBEEDC"/>
                </a:solidFill>
              </a:rPr>
              <a:t>console.log(''</a:t>
            </a:r>
            <a:r>
              <a:rPr lang="en-US" sz="2800" noProof="1">
                <a:solidFill>
                  <a:srgbClr val="FBEEDC"/>
                </a:solidFill>
                <a:latin typeface="+mn-lt"/>
              </a:rPr>
              <a:t> </a:t>
            </a:r>
            <a:r>
              <a:rPr lang="en-US" sz="2800" noProof="1">
                <a:solidFill>
                  <a:srgbClr val="FBEEDC"/>
                </a:solidFill>
              </a:rPr>
              <a:t>+</a:t>
            </a:r>
            <a:r>
              <a:rPr lang="en-US" sz="2800" noProof="1">
                <a:solidFill>
                  <a:srgbClr val="FBEEDC"/>
                </a:solidFill>
                <a:latin typeface="+mn-lt"/>
              </a:rPr>
              <a:t>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new TimeSpan</a:t>
            </a:r>
            <a:r>
              <a:rPr lang="en-US" sz="2800" noProof="1">
                <a:solidFill>
                  <a:srgbClr val="FBEEDC"/>
                </a:solidFill>
              </a:rPr>
              <a:t>(7,</a:t>
            </a:r>
            <a:r>
              <a:rPr lang="en-US" sz="2800" noProof="1">
                <a:solidFill>
                  <a:srgbClr val="FBEEDC"/>
                </a:solidFill>
                <a:latin typeface="+mn-lt"/>
              </a:rPr>
              <a:t> </a:t>
            </a:r>
            <a:r>
              <a:rPr lang="en-US" sz="2800" noProof="1">
                <a:solidFill>
                  <a:srgbClr val="FBEEDC"/>
                </a:solidFill>
              </a:rPr>
              <a:t>8,</a:t>
            </a:r>
            <a:r>
              <a:rPr lang="en-US" sz="2800" noProof="1">
                <a:solidFill>
                  <a:srgbClr val="FBEEDC"/>
                </a:solidFill>
                <a:latin typeface="+mn-lt"/>
              </a:rPr>
              <a:t> </a:t>
            </a:r>
            <a:r>
              <a:rPr lang="en-US" sz="2800" noProof="1">
                <a:solidFill>
                  <a:srgbClr val="FBEEDC"/>
                </a:solidFill>
              </a:rPr>
              <a:t>5));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// 7:08:05</a:t>
            </a:r>
          </a:p>
        </p:txBody>
      </p:sp>
      <p:sp>
        <p:nvSpPr>
          <p:cNvPr id="6" name="Text Placeholder 3"/>
          <p:cNvSpPr txBox="1">
            <a:spLocks/>
          </p:cNvSpPr>
          <p:nvPr/>
        </p:nvSpPr>
        <p:spPr>
          <a:xfrm>
            <a:off x="763880" y="5123232"/>
            <a:ext cx="10664532" cy="57629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sz="2800" noProof="1">
                <a:solidFill>
                  <a:srgbClr val="FBEEDC"/>
                </a:solidFill>
              </a:rPr>
              <a:t>console.log(''</a:t>
            </a:r>
            <a:r>
              <a:rPr lang="en-US" sz="2800" noProof="1">
                <a:solidFill>
                  <a:srgbClr val="FBEEDC"/>
                </a:solidFill>
                <a:latin typeface="+mn-lt"/>
              </a:rPr>
              <a:t> </a:t>
            </a:r>
            <a:r>
              <a:rPr lang="en-US" sz="2800" noProof="1">
                <a:solidFill>
                  <a:srgbClr val="FBEEDC"/>
                </a:solidFill>
              </a:rPr>
              <a:t>+</a:t>
            </a:r>
            <a:r>
              <a:rPr lang="en-US" sz="2800" noProof="1">
                <a:solidFill>
                  <a:srgbClr val="FBEEDC"/>
                </a:solidFill>
                <a:latin typeface="+mn-lt"/>
              </a:rPr>
              <a:t>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new TimeSpan</a:t>
            </a:r>
            <a:r>
              <a:rPr lang="en-US" sz="2800" noProof="1">
                <a:solidFill>
                  <a:srgbClr val="FBEEDC"/>
                </a:solidFill>
              </a:rPr>
              <a:t>(12,</a:t>
            </a:r>
            <a:r>
              <a:rPr lang="en-US" sz="2800" noProof="1">
                <a:solidFill>
                  <a:srgbClr val="FBEEDC"/>
                </a:solidFill>
                <a:latin typeface="+mn-lt"/>
              </a:rPr>
              <a:t> </a:t>
            </a:r>
            <a:r>
              <a:rPr lang="en-US" sz="2800" noProof="1">
                <a:solidFill>
                  <a:srgbClr val="FBEEDC"/>
                </a:solidFill>
              </a:rPr>
              <a:t>76,</a:t>
            </a:r>
            <a:r>
              <a:rPr lang="en-US" sz="2800" noProof="1">
                <a:solidFill>
                  <a:srgbClr val="FBEEDC"/>
                </a:solidFill>
                <a:latin typeface="+mn-lt"/>
              </a:rPr>
              <a:t> </a:t>
            </a:r>
            <a:r>
              <a:rPr lang="en-US" sz="2800" noProof="1">
                <a:solidFill>
                  <a:srgbClr val="FBEEDC"/>
                </a:solidFill>
              </a:rPr>
              <a:t>-5));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// 13:15:55</a:t>
            </a:r>
          </a:p>
        </p:txBody>
      </p:sp>
      <p:sp>
        <p:nvSpPr>
          <p:cNvPr id="7" name="Text Placeholder 3"/>
          <p:cNvSpPr txBox="1">
            <a:spLocks/>
          </p:cNvSpPr>
          <p:nvPr/>
        </p:nvSpPr>
        <p:spPr>
          <a:xfrm>
            <a:off x="763880" y="5885232"/>
            <a:ext cx="10664532" cy="57629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sz="2800" noProof="1">
                <a:solidFill>
                  <a:srgbClr val="FBEEDC"/>
                </a:solidFill>
              </a:rPr>
              <a:t>console.log(''</a:t>
            </a:r>
            <a:r>
              <a:rPr lang="en-US" sz="2800" noProof="1">
                <a:solidFill>
                  <a:srgbClr val="FBEEDC"/>
                </a:solidFill>
                <a:latin typeface="+mn-lt"/>
              </a:rPr>
              <a:t> </a:t>
            </a:r>
            <a:r>
              <a:rPr lang="en-US" sz="2800" noProof="1">
                <a:solidFill>
                  <a:srgbClr val="FBEEDC"/>
                </a:solidFill>
              </a:rPr>
              <a:t>+</a:t>
            </a:r>
            <a:r>
              <a:rPr lang="en-US" sz="2800" noProof="1">
                <a:solidFill>
                  <a:srgbClr val="FBEEDC"/>
                </a:solidFill>
                <a:latin typeface="+mn-lt"/>
              </a:rPr>
              <a:t>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new TimeSpan</a:t>
            </a:r>
            <a:r>
              <a:rPr lang="en-US" sz="2800" noProof="1">
                <a:solidFill>
                  <a:srgbClr val="FBEEDC"/>
                </a:solidFill>
              </a:rPr>
              <a:t>('',</a:t>
            </a:r>
            <a:r>
              <a:rPr lang="en-US" sz="2800" noProof="1">
                <a:solidFill>
                  <a:srgbClr val="FBEEDC"/>
                </a:solidFill>
                <a:latin typeface="+mn-lt"/>
              </a:rPr>
              <a:t> </a:t>
            </a:r>
            <a:r>
              <a:rPr lang="en-US" sz="2800" noProof="1">
                <a:solidFill>
                  <a:srgbClr val="FBEEDC"/>
                </a:solidFill>
              </a:rPr>
              <a:t>2.5,</a:t>
            </a:r>
            <a:r>
              <a:rPr lang="en-US" sz="2800" noProof="1">
                <a:solidFill>
                  <a:srgbClr val="FBEEDC"/>
                </a:solidFill>
                <a:latin typeface="+mn-lt"/>
              </a:rPr>
              <a:t> </a:t>
            </a:r>
            <a:r>
              <a:rPr lang="en-US" sz="2800" noProof="1">
                <a:solidFill>
                  <a:srgbClr val="FBEEDC"/>
                </a:solidFill>
              </a:rPr>
              <a:t>{}));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// Error</a:t>
            </a:r>
          </a:p>
        </p:txBody>
      </p:sp>
    </p:spTree>
    <p:extLst>
      <p:ext uri="{BB962C8B-B14F-4D97-AF65-F5344CB8AC3E}">
        <p14:creationId xmlns:p14="http://schemas.microsoft.com/office/powerpoint/2010/main" val="2656363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</a:t>
            </a:r>
            <a:r>
              <a:rPr lang="en-US" noProof="1"/>
              <a:t>TimeSpan</a:t>
            </a:r>
            <a:r>
              <a:rPr lang="en-US" dirty="0"/>
              <a:t> Class</a:t>
            </a:r>
            <a:r>
              <a:rPr lang="bg-BG" dirty="0"/>
              <a:t> – </a:t>
            </a:r>
            <a:r>
              <a:rPr lang="en-US" dirty="0"/>
              <a:t>Constructor</a:t>
            </a:r>
          </a:p>
        </p:txBody>
      </p:sp>
      <p:sp>
        <p:nvSpPr>
          <p:cNvPr id="6" name="Text Placeholder 3"/>
          <p:cNvSpPr txBox="1">
            <a:spLocks/>
          </p:cNvSpPr>
          <p:nvPr/>
        </p:nvSpPr>
        <p:spPr>
          <a:xfrm>
            <a:off x="724968" y="1162456"/>
            <a:ext cx="10703444" cy="510137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lnSpc>
                <a:spcPct val="105000"/>
              </a:lnSpc>
            </a:pPr>
            <a:r>
              <a:rPr lang="en-US" sz="2800" noProof="1">
                <a:solidFill>
                  <a:srgbClr val="FBEEDC"/>
                </a:solidFill>
              </a:rPr>
              <a:t>class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TimeSpan </a:t>
            </a:r>
            <a:r>
              <a:rPr lang="en-US" sz="2800" noProof="1">
                <a:solidFill>
                  <a:srgbClr val="FBEEDC"/>
                </a:solidFill>
              </a:rPr>
              <a:t>{</a:t>
            </a:r>
          </a:p>
          <a:p>
            <a:pPr>
              <a:lnSpc>
                <a:spcPct val="105000"/>
              </a:lnSpc>
            </a:pPr>
            <a:r>
              <a:rPr lang="bg-BG" sz="2800" noProof="1">
                <a:solidFill>
                  <a:srgbClr val="FBEEDC"/>
                </a:solidFill>
              </a:rPr>
              <a:t> 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constructor</a:t>
            </a:r>
            <a:r>
              <a:rPr lang="en-US" sz="2800" noProof="1">
                <a:solidFill>
                  <a:srgbClr val="FBEEDC"/>
                </a:solidFill>
              </a:rPr>
              <a:t>(hours, minutes, seconds) {</a:t>
            </a:r>
          </a:p>
          <a:p>
            <a:pPr>
              <a:lnSpc>
                <a:spcPct val="105000"/>
              </a:lnSpc>
            </a:pPr>
            <a:r>
              <a:rPr lang="en-US" sz="2800" noProof="1">
                <a:solidFill>
                  <a:srgbClr val="FBEEDC"/>
                </a:solidFill>
              </a:rPr>
              <a:t>    if (!Number.isInteger(hours))</a:t>
            </a:r>
          </a:p>
          <a:p>
            <a:pPr>
              <a:lnSpc>
                <a:spcPct val="105000"/>
              </a:lnSpc>
            </a:pPr>
            <a:r>
              <a:rPr lang="en-US" sz="2800" noProof="1">
                <a:solidFill>
                  <a:srgbClr val="FBEEDC"/>
                </a:solidFill>
              </a:rPr>
              <a:t>     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throw new RangeError</a:t>
            </a:r>
            <a:r>
              <a:rPr lang="en-US" sz="2800" noProof="1">
                <a:solidFill>
                  <a:srgbClr val="FBEEDC"/>
                </a:solidFill>
              </a:rPr>
              <a:t>("</a:t>
            </a:r>
            <a:r>
              <a:rPr lang="en-US" sz="2800" noProof="1">
                <a:solidFill>
                  <a:srgbClr val="FBEEDC"/>
                </a:solidFill>
                <a:latin typeface="+mn-lt"/>
              </a:rPr>
              <a:t>Invalid hours: </a:t>
            </a:r>
            <a:r>
              <a:rPr lang="en-US" sz="2800" noProof="1">
                <a:solidFill>
                  <a:srgbClr val="FBEEDC"/>
                </a:solidFill>
              </a:rPr>
              <a:t>"</a:t>
            </a:r>
            <a:r>
              <a:rPr lang="en-US" sz="2800" noProof="1">
                <a:solidFill>
                  <a:srgbClr val="FBEEDC"/>
                </a:solidFill>
                <a:latin typeface="+mn-lt"/>
              </a:rPr>
              <a:t> </a:t>
            </a:r>
            <a:r>
              <a:rPr lang="en-US" sz="2800" noProof="1">
                <a:solidFill>
                  <a:srgbClr val="FBEEDC"/>
                </a:solidFill>
              </a:rPr>
              <a:t>+</a:t>
            </a:r>
            <a:r>
              <a:rPr lang="en-US" sz="2800" noProof="1">
                <a:solidFill>
                  <a:srgbClr val="FBEEDC"/>
                </a:solidFill>
                <a:latin typeface="+mn-lt"/>
              </a:rPr>
              <a:t> </a:t>
            </a:r>
            <a:r>
              <a:rPr lang="en-US" sz="2800" noProof="1">
                <a:solidFill>
                  <a:srgbClr val="FBEEDC"/>
                </a:solidFill>
              </a:rPr>
              <a:t>hours);</a:t>
            </a:r>
          </a:p>
          <a:p>
            <a:pPr>
              <a:lnSpc>
                <a:spcPct val="105000"/>
              </a:lnSpc>
            </a:pPr>
            <a:r>
              <a:rPr lang="en-US" sz="2800" noProof="1">
                <a:solidFill>
                  <a:srgbClr val="FBEEDC"/>
                </a:solidFill>
              </a:rPr>
              <a:t>    if (!Number.isInteger(minutes))</a:t>
            </a:r>
          </a:p>
          <a:p>
            <a:pPr>
              <a:lnSpc>
                <a:spcPct val="105000"/>
              </a:lnSpc>
            </a:pPr>
            <a:r>
              <a:rPr lang="en-US" sz="2800" noProof="1">
                <a:solidFill>
                  <a:srgbClr val="FBEEDC"/>
                </a:solidFill>
              </a:rPr>
              <a:t>     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throw new RangeError</a:t>
            </a:r>
            <a:r>
              <a:rPr lang="en-US" sz="2800" noProof="1">
                <a:solidFill>
                  <a:srgbClr val="FBEEDC"/>
                </a:solidFill>
              </a:rPr>
              <a:t>("</a:t>
            </a:r>
            <a:r>
              <a:rPr lang="en-US" sz="2800" noProof="1">
                <a:solidFill>
                  <a:srgbClr val="FBEEDC"/>
                </a:solidFill>
                <a:latin typeface="+mn-lt"/>
              </a:rPr>
              <a:t>Invalid minutes: </a:t>
            </a:r>
            <a:r>
              <a:rPr lang="en-US" sz="2800" noProof="1">
                <a:solidFill>
                  <a:srgbClr val="FBEEDC"/>
                </a:solidFill>
              </a:rPr>
              <a:t>"</a:t>
            </a:r>
            <a:r>
              <a:rPr lang="en-US" sz="2800" noProof="1">
                <a:solidFill>
                  <a:srgbClr val="FBEEDC"/>
                </a:solidFill>
                <a:latin typeface="+mn-lt"/>
              </a:rPr>
              <a:t> </a:t>
            </a:r>
            <a:r>
              <a:rPr lang="en-US" sz="2800" noProof="1">
                <a:solidFill>
                  <a:srgbClr val="FBEEDC"/>
                </a:solidFill>
              </a:rPr>
              <a:t>+</a:t>
            </a:r>
            <a:r>
              <a:rPr lang="en-US" sz="2800" noProof="1">
                <a:solidFill>
                  <a:srgbClr val="FBEEDC"/>
                </a:solidFill>
                <a:latin typeface="+mn-lt"/>
              </a:rPr>
              <a:t> </a:t>
            </a:r>
            <a:r>
              <a:rPr lang="en-US" sz="2800" noProof="1">
                <a:solidFill>
                  <a:srgbClr val="FBEEDC"/>
                </a:solidFill>
              </a:rPr>
              <a:t>minutes);</a:t>
            </a:r>
          </a:p>
          <a:p>
            <a:pPr>
              <a:lnSpc>
                <a:spcPct val="105000"/>
              </a:lnSpc>
            </a:pPr>
            <a:r>
              <a:rPr lang="en-US" sz="2800" noProof="1">
                <a:solidFill>
                  <a:srgbClr val="FBEEDC"/>
                </a:solidFill>
              </a:rPr>
              <a:t>    if (!Number.isInteger(seconds))</a:t>
            </a:r>
          </a:p>
          <a:p>
            <a:pPr>
              <a:lnSpc>
                <a:spcPct val="105000"/>
              </a:lnSpc>
            </a:pPr>
            <a:r>
              <a:rPr lang="en-US" sz="2800" noProof="1">
                <a:solidFill>
                  <a:srgbClr val="FBEEDC"/>
                </a:solidFill>
              </a:rPr>
              <a:t>     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throw new RangeError</a:t>
            </a:r>
            <a:r>
              <a:rPr lang="en-US" sz="2800" noProof="1">
                <a:solidFill>
                  <a:srgbClr val="FBEEDC"/>
                </a:solidFill>
              </a:rPr>
              <a:t>("</a:t>
            </a:r>
            <a:r>
              <a:rPr lang="en-US" sz="2800" noProof="1">
                <a:solidFill>
                  <a:srgbClr val="FBEEDC"/>
                </a:solidFill>
                <a:latin typeface="+mn-lt"/>
              </a:rPr>
              <a:t>Invalid seconds: </a:t>
            </a:r>
            <a:r>
              <a:rPr lang="en-US" sz="2800" noProof="1">
                <a:solidFill>
                  <a:srgbClr val="FBEEDC"/>
                </a:solidFill>
              </a:rPr>
              <a:t>"</a:t>
            </a:r>
            <a:r>
              <a:rPr lang="en-US" sz="2800" noProof="1">
                <a:solidFill>
                  <a:srgbClr val="FBEEDC"/>
                </a:solidFill>
                <a:latin typeface="+mn-lt"/>
              </a:rPr>
              <a:t> </a:t>
            </a:r>
            <a:r>
              <a:rPr lang="en-US" sz="2800" noProof="1">
                <a:solidFill>
                  <a:srgbClr val="FBEEDC"/>
                </a:solidFill>
              </a:rPr>
              <a:t>+</a:t>
            </a:r>
            <a:r>
              <a:rPr lang="en-US" sz="2800" noProof="1">
                <a:solidFill>
                  <a:srgbClr val="FBEEDC"/>
                </a:solidFill>
                <a:latin typeface="+mn-lt"/>
              </a:rPr>
              <a:t> </a:t>
            </a:r>
            <a:r>
              <a:rPr lang="en-US" sz="2800" noProof="1">
                <a:solidFill>
                  <a:srgbClr val="FBEEDC"/>
                </a:solidFill>
              </a:rPr>
              <a:t>seconds);</a:t>
            </a:r>
          </a:p>
          <a:p>
            <a:pPr>
              <a:lnSpc>
                <a:spcPct val="105000"/>
              </a:lnSpc>
            </a:pPr>
            <a:r>
              <a:rPr lang="bg-BG" sz="2800" noProof="1">
                <a:solidFill>
                  <a:srgbClr val="FBEEDC"/>
                </a:solidFill>
              </a:rPr>
              <a:t>    </a:t>
            </a:r>
            <a:r>
              <a:rPr lang="en-US" sz="2800" noProof="1">
                <a:solidFill>
                  <a:srgbClr val="FBEEDC"/>
                </a:solidFill>
              </a:rPr>
              <a:t>this._seconds = </a:t>
            </a:r>
            <a:endParaRPr lang="bg-BG" sz="2800" noProof="1">
              <a:solidFill>
                <a:srgbClr val="FBEEDC"/>
              </a:solidFill>
            </a:endParaRPr>
          </a:p>
          <a:p>
            <a:pPr>
              <a:lnSpc>
                <a:spcPct val="105000"/>
              </a:lnSpc>
            </a:pPr>
            <a:r>
              <a:rPr lang="bg-BG" sz="2800" noProof="1">
                <a:solidFill>
                  <a:srgbClr val="FBEEDC"/>
                </a:solidFill>
              </a:rPr>
              <a:t>      </a:t>
            </a:r>
            <a:r>
              <a:rPr lang="en-US" sz="2800" noProof="1">
                <a:solidFill>
                  <a:srgbClr val="FBEEDC"/>
                </a:solidFill>
              </a:rPr>
              <a:t>seconds + 60 * minutes + 60 * 60 * hours;</a:t>
            </a:r>
          </a:p>
          <a:p>
            <a:pPr>
              <a:lnSpc>
                <a:spcPct val="105000"/>
              </a:lnSpc>
            </a:pPr>
            <a:r>
              <a:rPr lang="bg-BG" sz="2800" noProof="1">
                <a:solidFill>
                  <a:srgbClr val="FBEEDC"/>
                </a:solidFill>
              </a:rPr>
              <a:t>  </a:t>
            </a:r>
            <a:r>
              <a:rPr lang="en-US" sz="2800" noProof="1">
                <a:solidFill>
                  <a:srgbClr val="FBEEDC"/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16160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</a:t>
            </a:r>
            <a:r>
              <a:rPr lang="en-US" noProof="1"/>
              <a:t>TimeSpan</a:t>
            </a:r>
            <a:r>
              <a:rPr lang="en-US" dirty="0"/>
              <a:t> Class</a:t>
            </a:r>
            <a:r>
              <a:rPr lang="bg-BG" dirty="0"/>
              <a:t> – </a:t>
            </a:r>
            <a:r>
              <a:rPr lang="en-US" noProof="1"/>
              <a:t>toString()</a:t>
            </a:r>
          </a:p>
        </p:txBody>
      </p:sp>
      <p:sp>
        <p:nvSpPr>
          <p:cNvPr id="6" name="Text Placeholder 3"/>
          <p:cNvSpPr txBox="1">
            <a:spLocks/>
          </p:cNvSpPr>
          <p:nvPr/>
        </p:nvSpPr>
        <p:spPr>
          <a:xfrm>
            <a:off x="724968" y="1253772"/>
            <a:ext cx="10703444" cy="438502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lnSpc>
                <a:spcPct val="110000"/>
              </a:lnSpc>
            </a:pPr>
            <a:r>
              <a:rPr lang="en-US" sz="2800" noProof="1">
                <a:solidFill>
                  <a:srgbClr val="FBEEDC"/>
                </a:solidFill>
              </a:rPr>
              <a:t> 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toString</a:t>
            </a:r>
            <a:r>
              <a:rPr lang="en-US" sz="2800" noProof="1">
                <a:solidFill>
                  <a:srgbClr val="FBEEDC"/>
                </a:solidFill>
              </a:rPr>
              <a:t>() {</a:t>
            </a:r>
          </a:p>
          <a:p>
            <a:pPr>
              <a:lnSpc>
                <a:spcPct val="110000"/>
              </a:lnSpc>
            </a:pPr>
            <a:r>
              <a:rPr lang="bg-BG" sz="2800" noProof="1">
                <a:solidFill>
                  <a:srgbClr val="FBEEDC"/>
                </a:solidFill>
              </a:rPr>
              <a:t>  </a:t>
            </a:r>
            <a:r>
              <a:rPr lang="en-US" sz="2800" noProof="1">
                <a:solidFill>
                  <a:srgbClr val="FBEEDC"/>
                </a:solidFill>
              </a:rPr>
              <a:t>  let seconds = this._seconds</a:t>
            </a:r>
            <a:r>
              <a:rPr lang="en-US" sz="2800" noProof="1">
                <a:solidFill>
                  <a:srgbClr val="FBEEDC"/>
                </a:solidFill>
                <a:latin typeface="+mn-lt"/>
              </a:rPr>
              <a:t>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%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+mn-lt"/>
              </a:rPr>
              <a:t>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60</a:t>
            </a:r>
            <a:r>
              <a:rPr lang="en-US" sz="2800" noProof="1">
                <a:solidFill>
                  <a:srgbClr val="FBEEDC"/>
                </a:solidFill>
              </a:rPr>
              <a:t>;</a:t>
            </a:r>
          </a:p>
          <a:p>
            <a:pPr>
              <a:lnSpc>
                <a:spcPct val="110000"/>
              </a:lnSpc>
            </a:pPr>
            <a:r>
              <a:rPr lang="en-US" sz="2800" noProof="1">
                <a:solidFill>
                  <a:srgbClr val="FBEEDC"/>
                </a:solidFill>
              </a:rPr>
              <a:t>  </a:t>
            </a:r>
            <a:r>
              <a:rPr lang="bg-BG" sz="2800" noProof="1">
                <a:solidFill>
                  <a:srgbClr val="FBEEDC"/>
                </a:solidFill>
              </a:rPr>
              <a:t>  </a:t>
            </a:r>
            <a:r>
              <a:rPr lang="en-US" sz="2800" noProof="1">
                <a:solidFill>
                  <a:srgbClr val="FBEEDC"/>
                </a:solidFill>
              </a:rPr>
              <a:t>let minutes = Math.trunc(this._seconds</a:t>
            </a:r>
            <a:r>
              <a:rPr lang="en-US" sz="2800" noProof="1">
                <a:solidFill>
                  <a:srgbClr val="FBEEDC"/>
                </a:solidFill>
                <a:latin typeface="+mn-lt"/>
              </a:rPr>
              <a:t>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/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+mn-lt"/>
              </a:rPr>
              <a:t>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60</a:t>
            </a:r>
            <a:r>
              <a:rPr lang="en-US" sz="2800" noProof="1">
                <a:solidFill>
                  <a:srgbClr val="FBEEDC"/>
                </a:solidFill>
              </a:rPr>
              <a:t>)</a:t>
            </a:r>
            <a:r>
              <a:rPr lang="en-US" sz="2800" noProof="1">
                <a:solidFill>
                  <a:srgbClr val="FBEEDC"/>
                </a:solidFill>
                <a:latin typeface="+mn-lt"/>
              </a:rPr>
              <a:t>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%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+mn-lt"/>
              </a:rPr>
              <a:t>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60</a:t>
            </a:r>
            <a:r>
              <a:rPr lang="en-US" sz="2800" noProof="1">
                <a:solidFill>
                  <a:srgbClr val="FBEEDC"/>
                </a:solidFill>
              </a:rPr>
              <a:t>;</a:t>
            </a:r>
          </a:p>
          <a:p>
            <a:pPr>
              <a:lnSpc>
                <a:spcPct val="110000"/>
              </a:lnSpc>
            </a:pPr>
            <a:r>
              <a:rPr lang="bg-BG" sz="2800" noProof="1">
                <a:solidFill>
                  <a:srgbClr val="FBEEDC"/>
                </a:solidFill>
              </a:rPr>
              <a:t> </a:t>
            </a:r>
            <a:r>
              <a:rPr lang="en-US" sz="2800" noProof="1">
                <a:solidFill>
                  <a:srgbClr val="FBEEDC"/>
                </a:solidFill>
              </a:rPr>
              <a:t>  </a:t>
            </a:r>
            <a:r>
              <a:rPr lang="bg-BG" sz="2800" noProof="1">
                <a:solidFill>
                  <a:srgbClr val="FBEEDC"/>
                </a:solidFill>
              </a:rPr>
              <a:t> </a:t>
            </a:r>
            <a:r>
              <a:rPr lang="en-US" sz="2800" noProof="1">
                <a:solidFill>
                  <a:srgbClr val="FBEEDC"/>
                </a:solidFill>
              </a:rPr>
              <a:t>let hours = Math.trunc(this._seconds</a:t>
            </a:r>
            <a:r>
              <a:rPr lang="en-US" sz="2800" noProof="1">
                <a:solidFill>
                  <a:srgbClr val="FBEEDC"/>
                </a:solidFill>
                <a:latin typeface="+mn-lt"/>
              </a:rPr>
              <a:t>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/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+mn-lt"/>
              </a:rPr>
              <a:t>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(60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+mn-lt"/>
              </a:rPr>
              <a:t>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*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+mn-lt"/>
              </a:rPr>
              <a:t>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60)</a:t>
            </a:r>
            <a:r>
              <a:rPr lang="en-US" sz="2800" noProof="1">
                <a:solidFill>
                  <a:srgbClr val="FBEEDC"/>
                </a:solidFill>
              </a:rPr>
              <a:t>);</a:t>
            </a:r>
          </a:p>
          <a:p>
            <a:pPr>
              <a:lnSpc>
                <a:spcPct val="110000"/>
              </a:lnSpc>
            </a:pPr>
            <a:r>
              <a:rPr lang="bg-BG" sz="2800" noProof="1">
                <a:solidFill>
                  <a:srgbClr val="FBEEDC"/>
                </a:solidFill>
              </a:rPr>
              <a:t> </a:t>
            </a:r>
            <a:r>
              <a:rPr lang="en-US" sz="2800" noProof="1">
                <a:solidFill>
                  <a:srgbClr val="FBEEDC"/>
                </a:solidFill>
              </a:rPr>
              <a:t>  </a:t>
            </a:r>
            <a:r>
              <a:rPr lang="bg-BG" sz="2800" noProof="1">
                <a:solidFill>
                  <a:srgbClr val="FBEEDC"/>
                </a:solidFill>
              </a:rPr>
              <a:t> </a:t>
            </a:r>
            <a:r>
              <a:rPr lang="en-US" sz="2800" noProof="1">
                <a:solidFill>
                  <a:srgbClr val="FBEEDC"/>
                </a:solidFill>
              </a:rPr>
              <a:t>seconds = ("0" + seconds).slice(-2);</a:t>
            </a:r>
          </a:p>
          <a:p>
            <a:pPr>
              <a:lnSpc>
                <a:spcPct val="110000"/>
              </a:lnSpc>
            </a:pPr>
            <a:r>
              <a:rPr lang="bg-BG" sz="2800" noProof="1">
                <a:solidFill>
                  <a:srgbClr val="FBEEDC"/>
                </a:solidFill>
              </a:rPr>
              <a:t> </a:t>
            </a:r>
            <a:r>
              <a:rPr lang="en-US" sz="2800" noProof="1">
                <a:solidFill>
                  <a:srgbClr val="FBEEDC"/>
                </a:solidFill>
              </a:rPr>
              <a:t>  </a:t>
            </a:r>
            <a:r>
              <a:rPr lang="bg-BG" sz="2800" noProof="1">
                <a:solidFill>
                  <a:srgbClr val="FBEEDC"/>
                </a:solidFill>
              </a:rPr>
              <a:t> </a:t>
            </a:r>
            <a:r>
              <a:rPr lang="en-US" sz="2800" noProof="1">
                <a:solidFill>
                  <a:srgbClr val="FBEEDC"/>
                </a:solidFill>
              </a:rPr>
              <a:t>minutes = ("0" + minutes).slice(-2);</a:t>
            </a:r>
          </a:p>
          <a:p>
            <a:pPr>
              <a:lnSpc>
                <a:spcPct val="110000"/>
              </a:lnSpc>
            </a:pPr>
            <a:r>
              <a:rPr lang="bg-BG" sz="2800" noProof="1">
                <a:solidFill>
                  <a:srgbClr val="FBEEDC"/>
                </a:solidFill>
              </a:rPr>
              <a:t> </a:t>
            </a:r>
            <a:r>
              <a:rPr lang="en-US" sz="2800" noProof="1">
                <a:solidFill>
                  <a:srgbClr val="FBEEDC"/>
                </a:solidFill>
              </a:rPr>
              <a:t>  </a:t>
            </a:r>
            <a:r>
              <a:rPr lang="bg-BG" sz="2800" noProof="1">
                <a:solidFill>
                  <a:srgbClr val="FBEEDC"/>
                </a:solidFill>
              </a:rPr>
              <a:t> </a:t>
            </a:r>
            <a:r>
              <a:rPr lang="en-US" sz="2800" noProof="1">
                <a:solidFill>
                  <a:srgbClr val="FBEEDC"/>
                </a:solidFill>
              </a:rPr>
              <a:t>return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`</a:t>
            </a:r>
            <a:r>
              <a:rPr lang="en-US" sz="2800" noProof="1">
                <a:solidFill>
                  <a:srgbClr val="FBEEDC"/>
                </a:solidFill>
              </a:rPr>
              <a:t>${hours}:${minutes}:${seconds}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`</a:t>
            </a:r>
            <a:r>
              <a:rPr lang="en-US" sz="2800" noProof="1">
                <a:solidFill>
                  <a:srgbClr val="FBEEDC"/>
                </a:solidFill>
              </a:rPr>
              <a:t>;</a:t>
            </a:r>
          </a:p>
          <a:p>
            <a:pPr>
              <a:lnSpc>
                <a:spcPct val="110000"/>
              </a:lnSpc>
            </a:pPr>
            <a:r>
              <a:rPr lang="en-US" sz="2800" noProof="1">
                <a:solidFill>
                  <a:srgbClr val="FBEEDC"/>
                </a:solidFill>
              </a:rPr>
              <a:t>  }</a:t>
            </a:r>
            <a:endParaRPr lang="bg-BG" sz="2800" noProof="1">
              <a:solidFill>
                <a:srgbClr val="FBEEDC"/>
              </a:solidFill>
            </a:endParaRPr>
          </a:p>
          <a:p>
            <a:pPr>
              <a:lnSpc>
                <a:spcPct val="110000"/>
              </a:lnSpc>
            </a:pPr>
            <a:r>
              <a:rPr lang="en-US" sz="2800" noProof="1">
                <a:solidFill>
                  <a:srgbClr val="FBEEDC"/>
                </a:solidFill>
              </a:rPr>
              <a:t>}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63880" y="6019800"/>
            <a:ext cx="10664532" cy="514738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72000" rIns="144000" bIns="72000" rtlCol="0">
            <a:sp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0" lvl="1" indent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algn="ctr"/>
            <a:r>
              <a:rPr lang="en-US" b="0" dirty="0">
                <a:latin typeface="+mn-lt"/>
              </a:rPr>
              <a:t>Check your solution here: </a:t>
            </a:r>
            <a:r>
              <a:rPr lang="en-US" b="0" dirty="0">
                <a:latin typeface="+mn-lt"/>
                <a:hlinkClick r:id="rId2"/>
              </a:rPr>
              <a:t>https://judge.softuni.bg/Contests/344</a:t>
            </a:r>
            <a:endParaRPr lang="en-US" b="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91761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br>
              <a:rPr lang="en-US" sz="6000" b="1" dirty="0"/>
            </a:br>
            <a:r>
              <a:rPr lang="en-US" sz="11500" b="1" noProof="1"/>
              <a:t>#js-errors</a:t>
            </a:r>
            <a:endParaRPr lang="en-US" noProof="1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Have a Question?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18290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4653" y="4819278"/>
            <a:ext cx="11399520" cy="820600"/>
          </a:xfrm>
        </p:spPr>
        <p:txBody>
          <a:bodyPr/>
          <a:lstStyle/>
          <a:p>
            <a:r>
              <a:rPr lang="en-US" sz="5200" dirty="0"/>
              <a:t>Practice: Error Handling and Exceptions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394653" y="5757966"/>
            <a:ext cx="11399520" cy="719034"/>
          </a:xfrm>
        </p:spPr>
        <p:txBody>
          <a:bodyPr/>
          <a:lstStyle/>
          <a:p>
            <a:r>
              <a:rPr lang="en-US" dirty="0"/>
              <a:t>Live Exercises in Class (Lab)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2986" y="838200"/>
            <a:ext cx="3524026" cy="3637568"/>
          </a:xfrm>
          <a:prstGeom prst="rect">
            <a:avLst/>
          </a:prstGeom>
        </p:spPr>
      </p:pic>
      <p:pic>
        <p:nvPicPr>
          <p:cNvPr id="5" name="Picture 2" descr="cross, dialog, error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21388547">
            <a:off x="7863648" y="2061623"/>
            <a:ext cx="2672882" cy="1828798"/>
          </a:xfrm>
          <a:prstGeom prst="rect">
            <a:avLst/>
          </a:prstGeom>
          <a:noFill/>
          <a:scene3d>
            <a:camera prst="perspectiveHeroicExtremeLeftFacing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error, warning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48210" y="1952504"/>
            <a:ext cx="2712602" cy="2034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74605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029513"/>
            <a:ext cx="8494799" cy="563880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JS functions should do what their name says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In case of problem: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Return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special value </a:t>
            </a:r>
            <a:r>
              <a:rPr lang="en-US" dirty="0"/>
              <a:t>(e.g.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undefined</a:t>
            </a:r>
            <a:r>
              <a:rPr lang="en-US" dirty="0"/>
              <a:t> /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false</a:t>
            </a:r>
            <a:r>
              <a:rPr lang="en-US" dirty="0"/>
              <a:t> /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-1</a:t>
            </a:r>
            <a:r>
              <a:rPr lang="en-US" dirty="0"/>
              <a:t> /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0</a:t>
            </a:r>
            <a:r>
              <a:rPr lang="en-US" dirty="0"/>
              <a:t> / </a:t>
            </a:r>
            <a:r>
              <a:rPr lang="en-US" b="1" dirty="0" err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NaN</a:t>
            </a:r>
            <a:r>
              <a:rPr lang="en-US" dirty="0"/>
              <a:t>)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Throw an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exception</a:t>
            </a:r>
            <a:r>
              <a:rPr lang="en-US" dirty="0"/>
              <a:t> /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error</a:t>
            </a: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Return a special value </a:t>
            </a:r>
            <a:r>
              <a:rPr lang="en-US" dirty="0"/>
              <a:t>for recoverable errors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E.g. missing element / character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Throw an exception </a:t>
            </a:r>
            <a:r>
              <a:rPr lang="en-US" dirty="0"/>
              <a:t>for unrecoverable errors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E.g. resource unavailable, invalid operation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pic>
        <p:nvPicPr>
          <p:cNvPr id="7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4212" y="1447800"/>
            <a:ext cx="3091494" cy="2293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6529" y="4267200"/>
            <a:ext cx="2009177" cy="2009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399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https://softuni.bg/courses/javascript-advanced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Error Handling and Exceptions</a:t>
            </a:r>
          </a:p>
        </p:txBody>
      </p:sp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80612" y="2709376"/>
            <a:ext cx="1726158" cy="932887"/>
          </a:xfrm>
          <a:prstGeom prst="roundRect">
            <a:avLst>
              <a:gd name="adj" fmla="val 2953"/>
            </a:avLst>
          </a:prstGeom>
        </p:spPr>
      </p:pic>
      <p:pic>
        <p:nvPicPr>
          <p:cNvPr id="15" name="Picture 14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15840" y="1255208"/>
            <a:ext cx="1752140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17" name="Picture 16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68146" y="1255208"/>
            <a:ext cx="2040956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19" name="Picture 18">
            <a:hlinkClick r:id="rId10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2764" y="1255208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20" name="Picture 19">
            <a:hlinkClick r:id="rId12"/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12764" y="5373443"/>
            <a:ext cx="3352800" cy="849557"/>
          </a:xfrm>
          <a:prstGeom prst="roundRect">
            <a:avLst>
              <a:gd name="adj" fmla="val 3159"/>
            </a:avLst>
          </a:prstGeom>
        </p:spPr>
      </p:pic>
      <p:pic>
        <p:nvPicPr>
          <p:cNvPr id="22" name="Picture 21">
            <a:hlinkClick r:id="rId14"/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358563" y="5373443"/>
            <a:ext cx="2753589" cy="849556"/>
          </a:xfrm>
          <a:prstGeom prst="roundRect">
            <a:avLst>
              <a:gd name="adj" fmla="val 2953"/>
            </a:avLst>
          </a:prstGeom>
        </p:spPr>
      </p:pic>
      <p:pic>
        <p:nvPicPr>
          <p:cNvPr id="23" name="Picture 22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633728" y="5373443"/>
            <a:ext cx="4073042" cy="84955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075612" y="1276030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25" name="Picture 24">
            <a:hlinkClick r:id="rId20"/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713413" y="4251041"/>
            <a:ext cx="5993358" cy="550371"/>
          </a:xfrm>
          <a:prstGeom prst="roundRect">
            <a:avLst>
              <a:gd name="adj" fmla="val 3159"/>
            </a:avLst>
          </a:prstGeom>
        </p:spPr>
      </p:pic>
      <p:pic>
        <p:nvPicPr>
          <p:cNvPr id="4" name="Picture 3">
            <a:hlinkClick r:id="rId22"/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115840" y="2392344"/>
            <a:ext cx="1922519" cy="854925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38682936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22592" y="3700180"/>
            <a:ext cx="5540866" cy="193862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6474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Foundation – </a:t>
            </a:r>
            <a:r>
              <a:rPr lang="en-US" sz="3200" noProof="1">
                <a:hlinkClick r:id="rId3"/>
              </a:rPr>
              <a:t>softuni.org</a:t>
            </a:r>
            <a:endParaRPr lang="en-US" sz="32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title="Software University">
            <a:hlinkClick r:id="rId4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214" b="7214"/>
          <a:stretch/>
        </p:blipFill>
        <p:spPr>
          <a:xfrm>
            <a:off x="9659438" y="1594686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10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title="Software University Videos @ YouTube">
            <a:hlinkClick r:id="rId6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7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813548" y="3098209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2416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630129" y="5427800"/>
            <a:ext cx="8938472" cy="820600"/>
          </a:xfrm>
        </p:spPr>
        <p:txBody>
          <a:bodyPr/>
          <a:lstStyle/>
          <a:p>
            <a:r>
              <a:rPr lang="en-US" dirty="0"/>
              <a:t>Error Handling in JS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3315802" y="1016205"/>
            <a:ext cx="6176727" cy="4147612"/>
            <a:chOff x="6925224" y="3136324"/>
            <a:chExt cx="4608420" cy="3188276"/>
          </a:xfrm>
        </p:grpSpPr>
        <p:pic>
          <p:nvPicPr>
            <p:cNvPr id="14" name="Picture 6" descr="Резултат с изображение за exclamation icon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04660" y="3136324"/>
              <a:ext cx="1623047" cy="1223723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scene3d>
              <a:camera prst="perspectiveContrastingRightFacing" fov="3600000">
                <a:rot lat="303721" lon="19244407" rev="21564136"/>
              </a:camera>
              <a:lightRig rig="threePt" dir="t"/>
            </a:scene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4" descr="Резултат с изображение за process icon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25224" y="3464201"/>
              <a:ext cx="4608420" cy="28603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2" descr="Резултат с изображение за error ico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27116" y="4279324"/>
              <a:ext cx="1474832" cy="1113096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scene3d>
              <a:camera prst="perspectiveContrastingRightFacing" fov="3600000">
                <a:rot lat="303721" lon="19244407" rev="21564136"/>
              </a:camera>
              <a:lightRig rig="threePt" dir="t"/>
            </a:scene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5">
              <a:duotone>
                <a:prstClr val="black"/>
                <a:srgbClr val="FFFF00">
                  <a:tint val="45000"/>
                  <a:satMod val="400000"/>
                </a:srgbClr>
              </a:duotone>
            </a:blip>
            <a:stretch>
              <a:fillRect/>
            </a:stretch>
          </p:blipFill>
          <p:spPr>
            <a:xfrm>
              <a:off x="8046790" y="4973841"/>
              <a:ext cx="1160722" cy="1015744"/>
            </a:xfrm>
            <a:prstGeom prst="rect">
              <a:avLst/>
            </a:prstGeom>
            <a:noFill/>
            <a:effectLst>
              <a:glow rad="63500">
                <a:schemeClr val="accent5">
                  <a:satMod val="175000"/>
                  <a:alpha val="40000"/>
                </a:schemeClr>
              </a:glow>
              <a:outerShdw blurRad="63500" sx="102000" sy="102000" algn="ctr" rotWithShape="0">
                <a:prstClr val="black">
                  <a:alpha val="40000"/>
                </a:prstClr>
              </a:outerShdw>
            </a:effectLst>
            <a:scene3d>
              <a:camera prst="perspectiveContrastingRightFacing" fov="3600000">
                <a:rot lat="303721" lon="19244407" rev="21564136"/>
              </a:camera>
              <a:lightRig rig="threePt" dir="t"/>
            </a:scene3d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225661">
              <a:off x="7164208" y="3919448"/>
              <a:ext cx="1290378" cy="1023221"/>
            </a:xfrm>
            <a:prstGeom prst="rect">
              <a:avLst/>
            </a:prstGeom>
            <a:noFill/>
            <a:effectLst>
              <a:glow rad="63500">
                <a:schemeClr val="accent6">
                  <a:satMod val="175000"/>
                  <a:alpha val="40000"/>
                </a:schemeClr>
              </a:glow>
              <a:outerShdw blurRad="63500" sx="102000" sy="102000" algn="ctr" rotWithShape="0">
                <a:prstClr val="black">
                  <a:alpha val="40000"/>
                </a:prstClr>
              </a:outerShdw>
            </a:effectLst>
            <a:scene3d>
              <a:camera prst="perspectiveContrastingRightFacing" fov="3600000">
                <a:rot lat="303721" lon="19244407" rev="21564136"/>
              </a:camera>
              <a:lightRig rig="threePt" dir="t"/>
            </a:scene3d>
          </p:spPr>
        </p:pic>
      </p:grpSp>
    </p:spTree>
    <p:extLst>
      <p:ext uri="{BB962C8B-B14F-4D97-AF65-F5344CB8AC3E}">
        <p14:creationId xmlns:p14="http://schemas.microsoft.com/office/powerpoint/2010/main" val="30236688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300" dirty="0"/>
              <a:t>In programming, the </a:t>
            </a:r>
            <a:r>
              <a:rPr lang="en-US" sz="3300" dirty="0">
                <a:solidFill>
                  <a:schemeClr val="tx2">
                    <a:lumMod val="75000"/>
                  </a:schemeClr>
                </a:solidFill>
              </a:rPr>
              <a:t>fundamental principle of error handling</a:t>
            </a:r>
            <a:r>
              <a:rPr lang="en-US" sz="3300" dirty="0"/>
              <a:t> says:</a:t>
            </a:r>
          </a:p>
          <a:p>
            <a:endParaRPr lang="en-US" sz="3300" dirty="0"/>
          </a:p>
          <a:p>
            <a:endParaRPr lang="en-US" sz="3300" dirty="0"/>
          </a:p>
          <a:p>
            <a:endParaRPr lang="en-US" sz="3300" dirty="0"/>
          </a:p>
          <a:p>
            <a:endParaRPr lang="en-US" sz="3300" dirty="0"/>
          </a:p>
          <a:p>
            <a:pPr>
              <a:spcBef>
                <a:spcPts val="0"/>
              </a:spcBef>
            </a:pPr>
            <a:r>
              <a:rPr lang="en-US" sz="3300" dirty="0"/>
              <a:t>In JS, a function failed to do what its name suggests should:</a:t>
            </a:r>
          </a:p>
          <a:p>
            <a:pPr lvl="1"/>
            <a:r>
              <a:rPr lang="en-US" dirty="0"/>
              <a:t>Return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special value </a:t>
            </a:r>
            <a:r>
              <a:rPr lang="en-US" dirty="0"/>
              <a:t>(e.g.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undefined</a:t>
            </a:r>
            <a:r>
              <a:rPr lang="en-US" dirty="0"/>
              <a:t> /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false</a:t>
            </a:r>
            <a:r>
              <a:rPr lang="en-US" dirty="0"/>
              <a:t> /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-1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Throw an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exception</a:t>
            </a:r>
            <a:r>
              <a:rPr lang="en-US" dirty="0"/>
              <a:t> /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error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Error Handling – Concepts</a:t>
            </a:r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833436" y="2045046"/>
            <a:ext cx="10518776" cy="214595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sz="4000" noProof="1">
                <a:solidFill>
                  <a:srgbClr val="FBEEDC"/>
                </a:solidFill>
                <a:latin typeface="+mn-lt"/>
              </a:rPr>
              <a:t>A function (method) should either </a:t>
            </a:r>
            <a:r>
              <a:rPr lang="en-US" sz="4000" noProof="1">
                <a:solidFill>
                  <a:schemeClr val="tx2">
                    <a:lumMod val="75000"/>
                  </a:schemeClr>
                </a:solidFill>
                <a:latin typeface="+mn-lt"/>
              </a:rPr>
              <a:t>do what its name suggests</a:t>
            </a:r>
            <a:r>
              <a:rPr lang="en-US" sz="4000" noProof="1">
                <a:solidFill>
                  <a:srgbClr val="FBEEDC"/>
                </a:solidFill>
                <a:latin typeface="+mn-lt"/>
              </a:rPr>
              <a:t> or </a:t>
            </a:r>
            <a:r>
              <a:rPr lang="en-US" sz="4000" noProof="1">
                <a:solidFill>
                  <a:schemeClr val="tx2">
                    <a:lumMod val="75000"/>
                  </a:schemeClr>
                </a:solidFill>
                <a:latin typeface="+mn-lt"/>
              </a:rPr>
              <a:t>indicate a problem</a:t>
            </a:r>
            <a:r>
              <a:rPr lang="en-US" sz="4000" noProof="1">
                <a:solidFill>
                  <a:srgbClr val="FBEEDC"/>
                </a:solidFill>
                <a:latin typeface="+mn-lt"/>
              </a:rPr>
              <a:t>.</a:t>
            </a:r>
          </a:p>
          <a:p>
            <a:pPr>
              <a:spcBef>
                <a:spcPts val="1200"/>
              </a:spcBef>
            </a:pPr>
            <a:r>
              <a:rPr lang="en-US" sz="4000" noProof="1">
                <a:solidFill>
                  <a:srgbClr val="FBEEDC"/>
                </a:solidFill>
                <a:latin typeface="+mn-lt"/>
              </a:rPr>
              <a:t>Any other behavior is </a:t>
            </a:r>
            <a:r>
              <a:rPr lang="en-US" sz="4000" noProof="1">
                <a:solidFill>
                  <a:schemeClr val="tx2">
                    <a:lumMod val="75000"/>
                  </a:schemeClr>
                </a:solidFill>
                <a:latin typeface="+mn-lt"/>
              </a:rPr>
              <a:t>incorrect</a:t>
            </a:r>
            <a:r>
              <a:rPr lang="en-US" sz="4000" noProof="1">
                <a:solidFill>
                  <a:srgbClr val="FBEEDC"/>
                </a:solidFill>
                <a:latin typeface="+mn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37996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Normal execution</a:t>
            </a:r>
            <a:r>
              <a:rPr lang="bg-BG" dirty="0"/>
              <a:t> </a:t>
            </a:r>
            <a:r>
              <a:rPr lang="bg-BG" dirty="0">
                <a:sym typeface="Wingdings" panose="05000000000000000000" pitchFamily="2" charset="2"/>
              </a:rPr>
              <a:t></a:t>
            </a:r>
            <a:r>
              <a:rPr lang="en-US" dirty="0"/>
              <a:t> a function does what its name says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Special case </a:t>
            </a:r>
            <a:r>
              <a:rPr lang="en-US" dirty="0">
                <a:sym typeface="Wingdings" panose="05000000000000000000" pitchFamily="2" charset="2"/>
              </a:rPr>
              <a:t> return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special value </a:t>
            </a:r>
            <a:r>
              <a:rPr lang="en-US" dirty="0">
                <a:sym typeface="Wingdings" panose="05000000000000000000" pitchFamily="2" charset="2"/>
              </a:rPr>
              <a:t>to indicate "</a:t>
            </a:r>
            <a:r>
              <a:rPr lang="en-US" i="1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not found</a:t>
            </a:r>
            <a:r>
              <a:rPr lang="en-US" dirty="0">
                <a:sym typeface="Wingdings" panose="05000000000000000000" pitchFamily="2" charset="2"/>
              </a:rPr>
              <a:t>"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Error Handling – Examples</a:t>
            </a:r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760412" y="1981200"/>
            <a:ext cx="10668000" cy="16689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lnSpc>
                <a:spcPct val="110000"/>
              </a:lnSpc>
            </a:pPr>
            <a:r>
              <a:rPr lang="en-US" sz="3000" noProof="1">
                <a:solidFill>
                  <a:srgbClr val="FBEEDC"/>
                </a:solidFill>
              </a:rPr>
              <a:t>let str = "Hello, Soft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Uni</a:t>
            </a:r>
            <a:r>
              <a:rPr lang="en-US" sz="3000" noProof="1">
                <a:solidFill>
                  <a:srgbClr val="FBEEDC"/>
                </a:solidFill>
              </a:rPr>
              <a:t>";</a:t>
            </a:r>
          </a:p>
          <a:p>
            <a:pPr>
              <a:lnSpc>
                <a:spcPct val="110000"/>
              </a:lnSpc>
            </a:pPr>
            <a:r>
              <a:rPr lang="en-US" sz="3000" noProof="1">
                <a:solidFill>
                  <a:srgbClr val="FBEEDC"/>
                </a:solidFill>
              </a:rPr>
              <a:t>console.log(str.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indexOf</a:t>
            </a:r>
            <a:r>
              <a:rPr lang="en-US" sz="3000" noProof="1">
                <a:solidFill>
                  <a:srgbClr val="FBEEDC"/>
                </a:solidFill>
              </a:rPr>
              <a:t>(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"Uni"</a:t>
            </a:r>
            <a:r>
              <a:rPr lang="en-US" sz="3000" noProof="1">
                <a:solidFill>
                  <a:srgbClr val="FBEEDC"/>
                </a:solidFill>
              </a:rPr>
              <a:t>));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// 11</a:t>
            </a:r>
          </a:p>
          <a:p>
            <a:pPr>
              <a:lnSpc>
                <a:spcPct val="110000"/>
              </a:lnSpc>
            </a:pPr>
            <a:r>
              <a:rPr lang="en-US" sz="3000" noProof="1">
                <a:solidFill>
                  <a:srgbClr val="FBEEDC"/>
                </a:solidFill>
              </a:rPr>
              <a:t>console.log(str.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indexOf</a:t>
            </a:r>
            <a:r>
              <a:rPr lang="en-US" sz="3000" noProof="1">
                <a:solidFill>
                  <a:srgbClr val="FBEEDC"/>
                </a:solidFill>
              </a:rPr>
              <a:t>(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""</a:t>
            </a:r>
            <a:r>
              <a:rPr lang="en-US" sz="3000" noProof="1">
                <a:solidFill>
                  <a:srgbClr val="FBEEDC"/>
                </a:solidFill>
              </a:rPr>
              <a:t>));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// 0</a:t>
            </a:r>
          </a:p>
        </p:txBody>
      </p:sp>
      <p:sp>
        <p:nvSpPr>
          <p:cNvPr id="9" name="Text Placeholder 3"/>
          <p:cNvSpPr txBox="1">
            <a:spLocks/>
          </p:cNvSpPr>
          <p:nvPr/>
        </p:nvSpPr>
        <p:spPr>
          <a:xfrm>
            <a:off x="760412" y="4655700"/>
            <a:ext cx="10668000" cy="16689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lnSpc>
                <a:spcPct val="110000"/>
              </a:lnSpc>
            </a:pPr>
            <a:r>
              <a:rPr lang="en-US" sz="3000" noProof="1">
                <a:solidFill>
                  <a:srgbClr val="FBEEDC"/>
                </a:solidFill>
              </a:rPr>
              <a:t>let str = "Hello, SoftUni";</a:t>
            </a:r>
          </a:p>
          <a:p>
            <a:pPr>
              <a:lnSpc>
                <a:spcPct val="110000"/>
              </a:lnSpc>
            </a:pPr>
            <a:r>
              <a:rPr lang="en-US" sz="3000" noProof="1">
                <a:solidFill>
                  <a:srgbClr val="FBEEDC"/>
                </a:solidFill>
              </a:rPr>
              <a:t>console.log(str.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indexOf</a:t>
            </a:r>
            <a:r>
              <a:rPr lang="en-US" sz="3000" noProof="1">
                <a:solidFill>
                  <a:srgbClr val="FBEEDC"/>
                </a:solidFill>
              </a:rPr>
              <a:t>(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"Sofia"</a:t>
            </a:r>
            <a:r>
              <a:rPr lang="en-US" sz="3000" noProof="1">
                <a:solidFill>
                  <a:srgbClr val="FBEEDC"/>
                </a:solidFill>
              </a:rPr>
              <a:t>));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// -1</a:t>
            </a:r>
          </a:p>
          <a:p>
            <a:pPr>
              <a:lnSpc>
                <a:spcPct val="110000"/>
              </a:lnSpc>
            </a:pPr>
            <a:r>
              <a:rPr lang="en-US" sz="3000" noProof="1">
                <a:solidFill>
                  <a:srgbClr val="FBEEDC"/>
                </a:solidFill>
              </a:rPr>
              <a:t>console.log(str.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indexOf</a:t>
            </a:r>
            <a:r>
              <a:rPr lang="en-US" sz="3000" noProof="1">
                <a:solidFill>
                  <a:srgbClr val="FBEEDC"/>
                </a:solidFill>
              </a:rPr>
              <a:t>(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undefined</a:t>
            </a:r>
            <a:r>
              <a:rPr lang="en-US" sz="3000" noProof="1">
                <a:solidFill>
                  <a:srgbClr val="FBEEDC"/>
                </a:solidFill>
              </a:rPr>
              <a:t>));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// -1</a:t>
            </a:r>
          </a:p>
        </p:txBody>
      </p:sp>
    </p:spTree>
    <p:extLst>
      <p:ext uri="{BB962C8B-B14F-4D97-AF65-F5344CB8AC3E}">
        <p14:creationId xmlns:p14="http://schemas.microsoft.com/office/powerpoint/2010/main" val="1058153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Exception</a:t>
            </a:r>
            <a:r>
              <a:rPr lang="bg-BG" dirty="0"/>
              <a:t> </a:t>
            </a:r>
            <a:r>
              <a:rPr lang="bg-BG" dirty="0">
                <a:sym typeface="Wingdings" panose="05000000000000000000" pitchFamily="2" charset="2"/>
              </a:rPr>
              <a:t></a:t>
            </a:r>
            <a:r>
              <a:rPr lang="en-US" dirty="0"/>
              <a:t> a function is unable to do its work (fatal error)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Error Handling – Exceptions (Errors)</a:t>
            </a:r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760412" y="1941861"/>
            <a:ext cx="10668000" cy="62726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lnSpc>
                <a:spcPct val="110000"/>
              </a:lnSpc>
            </a:pPr>
            <a:r>
              <a:rPr lang="en-US" sz="3000" noProof="1">
                <a:solidFill>
                  <a:srgbClr val="FBEEDC"/>
                </a:solidFill>
              </a:rPr>
              <a:t>let arr =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new Array(-1)</a:t>
            </a:r>
            <a:r>
              <a:rPr lang="en-US" sz="3000" noProof="1">
                <a:solidFill>
                  <a:srgbClr val="FBEEDC"/>
                </a:solidFill>
              </a:rPr>
              <a:t>;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//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  <a:latin typeface="+mn-lt"/>
              </a:rPr>
              <a:t>Uncaught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 RangeError</a:t>
            </a:r>
          </a:p>
        </p:txBody>
      </p:sp>
      <p:sp>
        <p:nvSpPr>
          <p:cNvPr id="7" name="Text Placeholder 3"/>
          <p:cNvSpPr txBox="1">
            <a:spLocks/>
          </p:cNvSpPr>
          <p:nvPr/>
        </p:nvSpPr>
        <p:spPr>
          <a:xfrm>
            <a:off x="760412" y="2858312"/>
            <a:ext cx="10668000" cy="62521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lnSpc>
                <a:spcPct val="110000"/>
              </a:lnSpc>
            </a:pPr>
            <a:r>
              <a:rPr lang="en-US" sz="3000" noProof="1">
                <a:solidFill>
                  <a:srgbClr val="FBEEDC"/>
                </a:solidFill>
              </a:rPr>
              <a:t>let bigArr =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new Array</a:t>
            </a:r>
            <a:r>
              <a:rPr lang="en-US" sz="3000" noProof="1">
                <a:solidFill>
                  <a:srgbClr val="FBEEDC"/>
                </a:solidFill>
              </a:rPr>
              <a:t>(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9999999999</a:t>
            </a:r>
            <a:r>
              <a:rPr lang="en-US" sz="3000" noProof="1">
                <a:solidFill>
                  <a:srgbClr val="FBEEDC"/>
                </a:solidFill>
              </a:rPr>
              <a:t>);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// RangeError</a:t>
            </a:r>
          </a:p>
        </p:txBody>
      </p:sp>
      <p:sp>
        <p:nvSpPr>
          <p:cNvPr id="10" name="Text Placeholder 3"/>
          <p:cNvSpPr txBox="1">
            <a:spLocks/>
          </p:cNvSpPr>
          <p:nvPr/>
        </p:nvSpPr>
        <p:spPr>
          <a:xfrm>
            <a:off x="760412" y="3772712"/>
            <a:ext cx="10668000" cy="62521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lnSpc>
                <a:spcPct val="110000"/>
              </a:lnSpc>
            </a:pPr>
            <a:r>
              <a:rPr lang="en-US" sz="3000" noProof="1">
                <a:solidFill>
                  <a:srgbClr val="FBEEDC"/>
                </a:solidFill>
              </a:rPr>
              <a:t>let index =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undefined</a:t>
            </a:r>
            <a:r>
              <a:rPr lang="en-US" sz="3000" noProof="1">
                <a:solidFill>
                  <a:srgbClr val="FBEEDC"/>
                </a:solidFill>
              </a:rPr>
              <a:t>.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indexOf</a:t>
            </a:r>
            <a:r>
              <a:rPr lang="en-US" sz="3000" noProof="1">
                <a:solidFill>
                  <a:srgbClr val="FBEEDC"/>
                </a:solidFill>
              </a:rPr>
              <a:t>("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hi</a:t>
            </a:r>
            <a:r>
              <a:rPr lang="en-US" sz="3000" noProof="1">
                <a:solidFill>
                  <a:srgbClr val="FBEEDC"/>
                </a:solidFill>
              </a:rPr>
              <a:t>");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// TypeError</a:t>
            </a:r>
          </a:p>
        </p:txBody>
      </p:sp>
      <p:sp>
        <p:nvSpPr>
          <p:cNvPr id="11" name="Text Placeholder 3"/>
          <p:cNvSpPr txBox="1">
            <a:spLocks/>
          </p:cNvSpPr>
          <p:nvPr/>
        </p:nvSpPr>
        <p:spPr>
          <a:xfrm>
            <a:off x="760412" y="4687112"/>
            <a:ext cx="10668000" cy="65323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lnSpc>
                <a:spcPct val="110000"/>
              </a:lnSpc>
            </a:pPr>
            <a:r>
              <a:rPr lang="en-US" sz="3000" noProof="1">
                <a:solidFill>
                  <a:srgbClr val="FBEEDC"/>
                </a:solidFill>
              </a:rPr>
              <a:t>console.log(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asfd</a:t>
            </a:r>
            <a:r>
              <a:rPr lang="en-US" sz="3000" noProof="1">
                <a:solidFill>
                  <a:srgbClr val="FBEEDC"/>
                </a:solidFill>
              </a:rPr>
              <a:t>);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// Uncaught ReferenceError</a:t>
            </a:r>
          </a:p>
        </p:txBody>
      </p:sp>
      <p:sp>
        <p:nvSpPr>
          <p:cNvPr id="12" name="Text Placeholder 3"/>
          <p:cNvSpPr txBox="1">
            <a:spLocks/>
          </p:cNvSpPr>
          <p:nvPr/>
        </p:nvSpPr>
        <p:spPr>
          <a:xfrm>
            <a:off x="760412" y="5629532"/>
            <a:ext cx="10668000" cy="65323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lnSpc>
                <a:spcPct val="110000"/>
              </a:lnSpc>
            </a:pPr>
            <a:r>
              <a:rPr lang="en-US" sz="3000" noProof="1">
                <a:solidFill>
                  <a:srgbClr val="FBEEDC"/>
                </a:solidFill>
              </a:rPr>
              <a:t>console.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print</a:t>
            </a:r>
            <a:r>
              <a:rPr lang="en-US" sz="3000" noProof="1">
                <a:solidFill>
                  <a:srgbClr val="FBEEDC"/>
                </a:solidFill>
              </a:rPr>
              <a:t>('hi');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// Uncaught TypeError</a:t>
            </a:r>
          </a:p>
        </p:txBody>
      </p:sp>
    </p:spTree>
    <p:extLst>
      <p:ext uri="{BB962C8B-B14F-4D97-AF65-F5344CB8AC3E}">
        <p14:creationId xmlns:p14="http://schemas.microsoft.com/office/powerpoint/2010/main" val="1685224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1" grpId="0" animBg="1"/>
      <p:bldP spid="1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Error Handling – Special Values</a:t>
            </a:r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760412" y="1173511"/>
            <a:ext cx="10668000" cy="65323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lnSpc>
                <a:spcPct val="110000"/>
              </a:lnSpc>
            </a:pPr>
            <a:r>
              <a:rPr lang="en-US" sz="3000" noProof="1">
                <a:solidFill>
                  <a:srgbClr val="FBEEDC"/>
                </a:solidFill>
              </a:rPr>
              <a:t>let sqrt =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Math.sqrt</a:t>
            </a:r>
            <a:r>
              <a:rPr lang="en-US" sz="3000" noProof="1">
                <a:solidFill>
                  <a:srgbClr val="FBEEDC"/>
                </a:solidFill>
              </a:rPr>
              <a:t>(-1);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// NaN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  <a:latin typeface="+mn-lt"/>
              </a:rPr>
              <a:t> (special value)</a:t>
            </a:r>
            <a:endParaRPr lang="en-US" sz="3000" noProof="1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7" name="Text Placeholder 3"/>
          <p:cNvSpPr txBox="1">
            <a:spLocks/>
          </p:cNvSpPr>
          <p:nvPr/>
        </p:nvSpPr>
        <p:spPr>
          <a:xfrm>
            <a:off x="760412" y="2089962"/>
            <a:ext cx="10668000" cy="116106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lnSpc>
                <a:spcPct val="110000"/>
              </a:lnSpc>
            </a:pPr>
            <a:r>
              <a:rPr lang="en-US" sz="3000" noProof="1">
                <a:solidFill>
                  <a:srgbClr val="FBEEDC"/>
                </a:solidFill>
              </a:rPr>
              <a:t>let sub = "hello".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substring</a:t>
            </a:r>
            <a:r>
              <a:rPr lang="en-US" sz="3000" noProof="1">
                <a:solidFill>
                  <a:srgbClr val="FBEEDC"/>
                </a:solidFill>
              </a:rPr>
              <a:t>(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2</a:t>
            </a:r>
            <a:r>
              <a:rPr lang="en-US" sz="3000" noProof="1">
                <a:solidFill>
                  <a:srgbClr val="FBEEDC"/>
                </a:solidFill>
              </a:rPr>
              <a:t>,</a:t>
            </a:r>
            <a:r>
              <a:rPr lang="en-US" sz="3000" noProof="1">
                <a:solidFill>
                  <a:srgbClr val="FBEEDC"/>
                </a:solidFill>
                <a:latin typeface="+mn-lt"/>
              </a:rPr>
              <a:t>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1000</a:t>
            </a:r>
            <a:r>
              <a:rPr lang="en-US" sz="3000" noProof="1">
                <a:solidFill>
                  <a:srgbClr val="FBEEDC"/>
                </a:solidFill>
              </a:rPr>
              <a:t>);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  <a:latin typeface="+mn-lt"/>
              </a:rPr>
              <a:t>//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llo</a:t>
            </a:r>
          </a:p>
          <a:p>
            <a:pPr>
              <a:lnSpc>
                <a:spcPct val="110000"/>
              </a:lnSpc>
            </a:pPr>
            <a:r>
              <a:rPr lang="en-US" sz="3000" noProof="1">
                <a:solidFill>
                  <a:schemeClr val="tx2">
                    <a:lumMod val="75000"/>
                  </a:schemeClr>
                </a:solidFill>
                <a:latin typeface="+mn-lt"/>
              </a:rPr>
              <a:t>// Soft error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  <a:latin typeface="+mn-lt"/>
                <a:sym typeface="Wingdings" panose="05000000000000000000" pitchFamily="2" charset="2"/>
              </a:rPr>
              <a:t> substring still does its job: takes all available chars</a:t>
            </a:r>
            <a:endParaRPr lang="en-US" sz="3000" noProof="1">
              <a:solidFill>
                <a:schemeClr val="tx2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10" name="Text Placeholder 3"/>
          <p:cNvSpPr txBox="1">
            <a:spLocks/>
          </p:cNvSpPr>
          <p:nvPr/>
        </p:nvSpPr>
        <p:spPr>
          <a:xfrm>
            <a:off x="760412" y="3537762"/>
            <a:ext cx="10668000" cy="116106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lnSpc>
                <a:spcPct val="110000"/>
              </a:lnSpc>
            </a:pPr>
            <a:r>
              <a:rPr lang="en-US" sz="3000" noProof="1">
                <a:solidFill>
                  <a:srgbClr val="FBEEDC"/>
                </a:solidFill>
              </a:rPr>
              <a:t>let sub = "hello".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substring</a:t>
            </a:r>
            <a:r>
              <a:rPr lang="en-US" sz="3000" noProof="1">
                <a:solidFill>
                  <a:srgbClr val="FBEEDC"/>
                </a:solidFill>
              </a:rPr>
              <a:t>(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-100</a:t>
            </a:r>
            <a:r>
              <a:rPr lang="en-US" sz="3000" noProof="1">
                <a:solidFill>
                  <a:srgbClr val="FBEEDC"/>
                </a:solidFill>
              </a:rPr>
              <a:t>,</a:t>
            </a:r>
            <a:r>
              <a:rPr lang="en-US" sz="3000" noProof="1">
                <a:solidFill>
                  <a:srgbClr val="FBEEDC"/>
                </a:solidFill>
                <a:latin typeface="+mn-lt"/>
              </a:rPr>
              <a:t>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100</a:t>
            </a:r>
            <a:r>
              <a:rPr lang="en-US" sz="3000" noProof="1">
                <a:solidFill>
                  <a:srgbClr val="FBEEDC"/>
                </a:solidFill>
              </a:rPr>
              <a:t>);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// hello</a:t>
            </a:r>
          </a:p>
          <a:p>
            <a:pPr>
              <a:lnSpc>
                <a:spcPct val="110000"/>
              </a:lnSpc>
            </a:pPr>
            <a:r>
              <a:rPr lang="en-US" sz="3000" noProof="1">
                <a:solidFill>
                  <a:schemeClr val="tx2">
                    <a:lumMod val="75000"/>
                  </a:schemeClr>
                </a:solidFill>
                <a:latin typeface="+mn-lt"/>
              </a:rPr>
              <a:t>// Soft error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  <a:latin typeface="+mn-lt"/>
                <a:sym typeface="Wingdings" panose="05000000000000000000" pitchFamily="2" charset="2"/>
              </a:rPr>
              <a:t> substring still does its job: takes all available chars</a:t>
            </a:r>
            <a:endParaRPr lang="en-US" sz="3000" noProof="1">
              <a:solidFill>
                <a:schemeClr val="tx2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12" name="Text Placeholder 3"/>
          <p:cNvSpPr txBox="1">
            <a:spLocks/>
          </p:cNvSpPr>
          <p:nvPr/>
        </p:nvSpPr>
        <p:spPr>
          <a:xfrm>
            <a:off x="760412" y="5013582"/>
            <a:ext cx="10668000" cy="116106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lnSpc>
                <a:spcPct val="110000"/>
              </a:lnSpc>
            </a:pPr>
            <a:r>
              <a:rPr lang="en-US" sz="3000" noProof="1">
                <a:solidFill>
                  <a:srgbClr val="FBEEDC"/>
                </a:solidFill>
              </a:rPr>
              <a:t>let inv =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new Date</a:t>
            </a:r>
            <a:r>
              <a:rPr lang="en-US" sz="3000" noProof="1">
                <a:solidFill>
                  <a:srgbClr val="FBEEDC"/>
                </a:solidFill>
              </a:rPr>
              <a:t>(</a:t>
            </a:r>
            <a:r>
              <a:rPr lang="bg-BG" sz="3000" noProof="1">
                <a:solidFill>
                  <a:schemeClr val="tx2">
                    <a:lumMod val="75000"/>
                  </a:schemeClr>
                </a:solidFill>
              </a:rPr>
              <a:t>"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Christmas</a:t>
            </a:r>
            <a:r>
              <a:rPr lang="bg-BG" sz="3000" noProof="1">
                <a:solidFill>
                  <a:schemeClr val="tx2">
                    <a:lumMod val="75000"/>
                  </a:schemeClr>
                </a:solidFill>
              </a:rPr>
              <a:t>"</a:t>
            </a:r>
            <a:r>
              <a:rPr lang="en-US" sz="3000" noProof="1">
                <a:solidFill>
                  <a:srgbClr val="FBEEDC"/>
                </a:solidFill>
              </a:rPr>
              <a:t>);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// Invalid Date</a:t>
            </a:r>
          </a:p>
          <a:p>
            <a:pPr>
              <a:lnSpc>
                <a:spcPct val="110000"/>
              </a:lnSpc>
            </a:pPr>
            <a:r>
              <a:rPr lang="en-US" sz="3000" noProof="1">
                <a:solidFill>
                  <a:srgbClr val="FBEEDC"/>
                </a:solidFill>
              </a:rPr>
              <a:t>let dt = inv.getDate();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// NaN</a:t>
            </a:r>
          </a:p>
        </p:txBody>
      </p:sp>
    </p:spTree>
    <p:extLst>
      <p:ext uri="{BB962C8B-B14F-4D97-AF65-F5344CB8AC3E}">
        <p14:creationId xmlns:p14="http://schemas.microsoft.com/office/powerpoint/2010/main" val="3186664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Unexpected (Not Obvious) Behavior</a:t>
            </a:r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622412" y="1209338"/>
            <a:ext cx="10944000" cy="61938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lnSpc>
                <a:spcPct val="110000"/>
              </a:lnSpc>
            </a:pPr>
            <a:r>
              <a:rPr lang="en-US" sz="2800" noProof="1">
                <a:solidFill>
                  <a:srgbClr val="FBEEDC"/>
                </a:solidFill>
              </a:rPr>
              <a:t>let d =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new Date</a:t>
            </a:r>
            <a:r>
              <a:rPr lang="en-US" sz="2800" noProof="1">
                <a:solidFill>
                  <a:srgbClr val="FBEEDC"/>
                </a:solidFill>
              </a:rPr>
              <a:t>(2016,</a:t>
            </a:r>
            <a:r>
              <a:rPr lang="en-US" sz="2800" noProof="1">
                <a:solidFill>
                  <a:srgbClr val="FBEEDC"/>
                </a:solidFill>
                <a:latin typeface="+mn-lt"/>
              </a:rPr>
              <a:t> </a:t>
            </a:r>
            <a:r>
              <a:rPr lang="en-US" sz="2800" noProof="1">
                <a:solidFill>
                  <a:srgbClr val="FBEEDC"/>
                </a:solidFill>
              </a:rPr>
              <a:t>1,</a:t>
            </a:r>
            <a:r>
              <a:rPr lang="en-US" sz="2800" noProof="1">
                <a:solidFill>
                  <a:srgbClr val="FBEEDC"/>
                </a:solidFill>
                <a:latin typeface="+mn-lt"/>
              </a:rPr>
              <a:t> </a:t>
            </a:r>
            <a:r>
              <a:rPr lang="en-US" sz="2800" noProof="1">
                <a:solidFill>
                  <a:srgbClr val="FBEEDC"/>
                </a:solidFill>
              </a:rPr>
              <a:t>20);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//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+mn-lt"/>
              </a:rPr>
              <a:t> Feb 20 2016 (Jan = 0, Feb = 1)</a:t>
            </a:r>
          </a:p>
        </p:txBody>
      </p:sp>
      <p:sp>
        <p:nvSpPr>
          <p:cNvPr id="6" name="Text Placeholder 3"/>
          <p:cNvSpPr txBox="1">
            <a:spLocks/>
          </p:cNvSpPr>
          <p:nvPr/>
        </p:nvSpPr>
        <p:spPr>
          <a:xfrm>
            <a:off x="622412" y="2018248"/>
            <a:ext cx="10944000" cy="61938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lnSpc>
                <a:spcPct val="110000"/>
              </a:lnSpc>
            </a:pPr>
            <a:r>
              <a:rPr lang="en-US" sz="2800" noProof="1">
                <a:solidFill>
                  <a:srgbClr val="FBEEDC"/>
                </a:solidFill>
              </a:rPr>
              <a:t>let dn =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new Date</a:t>
            </a:r>
            <a:r>
              <a:rPr lang="en-US" sz="2800" noProof="1">
                <a:solidFill>
                  <a:srgbClr val="FBEEDC"/>
                </a:solidFill>
              </a:rPr>
              <a:t>(2016,</a:t>
            </a:r>
            <a:r>
              <a:rPr lang="en-US" sz="2800" noProof="1">
                <a:solidFill>
                  <a:srgbClr val="FBEEDC"/>
                </a:solidFill>
                <a:latin typeface="+mn-lt"/>
              </a:rPr>
              <a:t> </a:t>
            </a:r>
            <a:r>
              <a:rPr lang="en-US" sz="2800" noProof="1">
                <a:solidFill>
                  <a:srgbClr val="FBEEDC"/>
                </a:solidFill>
              </a:rPr>
              <a:t>1,</a:t>
            </a:r>
            <a:r>
              <a:rPr lang="en-US" sz="2800" noProof="1">
                <a:solidFill>
                  <a:srgbClr val="FBEEDC"/>
                </a:solidFill>
                <a:latin typeface="+mn-lt"/>
              </a:rPr>
              <a:t> </a:t>
            </a:r>
            <a:r>
              <a:rPr lang="en-US" sz="2800" noProof="1">
                <a:solidFill>
                  <a:srgbClr val="FBEEDC"/>
                </a:solidFill>
              </a:rPr>
              <a:t>30);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+mn-lt"/>
              </a:rPr>
              <a:t>// Mar 01 2016 </a:t>
            </a:r>
            <a:r>
              <a:rPr lang="bg-BG" sz="2800" noProof="1">
                <a:solidFill>
                  <a:schemeClr val="tx2">
                    <a:lumMod val="75000"/>
                  </a:schemeClr>
                </a:solidFill>
                <a:latin typeface="+mn-lt"/>
              </a:rPr>
              <a:t>(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+mn-lt"/>
              </a:rPr>
              <a:t>next month)</a:t>
            </a:r>
          </a:p>
        </p:txBody>
      </p:sp>
      <p:sp>
        <p:nvSpPr>
          <p:cNvPr id="7" name="Text Placeholder 3"/>
          <p:cNvSpPr txBox="1">
            <a:spLocks/>
          </p:cNvSpPr>
          <p:nvPr/>
        </p:nvSpPr>
        <p:spPr>
          <a:xfrm>
            <a:off x="622412" y="2827158"/>
            <a:ext cx="10944000" cy="61938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lnSpc>
                <a:spcPct val="110000"/>
              </a:lnSpc>
            </a:pPr>
            <a:r>
              <a:rPr lang="en-US" sz="2800" noProof="1">
                <a:solidFill>
                  <a:srgbClr val="FBEEDC"/>
                </a:solidFill>
              </a:rPr>
              <a:t>let dp =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new Date</a:t>
            </a:r>
            <a:r>
              <a:rPr lang="en-US" sz="2800" noProof="1">
                <a:solidFill>
                  <a:srgbClr val="FBEEDC"/>
                </a:solidFill>
              </a:rPr>
              <a:t>(2016,</a:t>
            </a:r>
            <a:r>
              <a:rPr lang="en-US" sz="2800" noProof="1">
                <a:solidFill>
                  <a:srgbClr val="FBEEDC"/>
                </a:solidFill>
                <a:latin typeface="+mn-lt"/>
              </a:rPr>
              <a:t> </a:t>
            </a:r>
            <a:r>
              <a:rPr lang="en-US" sz="2800" noProof="1">
                <a:solidFill>
                  <a:srgbClr val="FBEEDC"/>
                </a:solidFill>
              </a:rPr>
              <a:t>-1,</a:t>
            </a:r>
            <a:r>
              <a:rPr lang="en-US" sz="2800" noProof="1">
                <a:solidFill>
                  <a:srgbClr val="FBEEDC"/>
                </a:solidFill>
                <a:latin typeface="+mn-lt"/>
              </a:rPr>
              <a:t> </a:t>
            </a:r>
            <a:r>
              <a:rPr lang="en-US" sz="2800" noProof="1">
                <a:solidFill>
                  <a:srgbClr val="FBEEDC"/>
                </a:solidFill>
              </a:rPr>
              <a:t>30);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+mn-lt"/>
              </a:rPr>
              <a:t>// Dec 30 2015 (prev month)</a:t>
            </a:r>
          </a:p>
        </p:txBody>
      </p:sp>
      <p:sp>
        <p:nvSpPr>
          <p:cNvPr id="8" name="Text Placeholder 3"/>
          <p:cNvSpPr txBox="1">
            <a:spLocks/>
          </p:cNvSpPr>
          <p:nvPr/>
        </p:nvSpPr>
        <p:spPr>
          <a:xfrm>
            <a:off x="622412" y="3636068"/>
            <a:ext cx="10944000" cy="61938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lnSpc>
                <a:spcPct val="110000"/>
              </a:lnSpc>
            </a:pPr>
            <a:r>
              <a:rPr lang="en-US" sz="2800" noProof="1">
                <a:solidFill>
                  <a:srgbClr val="FBEEDC"/>
                </a:solidFill>
              </a:rPr>
              <a:t>let d1 =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new Date</a:t>
            </a:r>
            <a:r>
              <a:rPr lang="en-US" sz="2800" noProof="1">
                <a:solidFill>
                  <a:srgbClr val="FBEEDC"/>
                </a:solidFill>
              </a:rPr>
              <a:t>(1, 1, 1);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// Feb 01 1901</a:t>
            </a:r>
            <a:endParaRPr lang="en-US" sz="2800" noProof="1">
              <a:solidFill>
                <a:schemeClr val="tx2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9" name="Text Placeholder 3"/>
          <p:cNvSpPr txBox="1">
            <a:spLocks/>
          </p:cNvSpPr>
          <p:nvPr/>
        </p:nvSpPr>
        <p:spPr>
          <a:xfrm>
            <a:off x="622412" y="4444978"/>
            <a:ext cx="10944000" cy="62726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lnSpc>
                <a:spcPct val="110000"/>
              </a:lnSpc>
            </a:pPr>
            <a:r>
              <a:rPr lang="en-US" sz="2800" noProof="1">
                <a:solidFill>
                  <a:srgbClr val="FBEEDC"/>
                </a:solidFill>
              </a:rPr>
              <a:t>let dMinus1 =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new Date</a:t>
            </a:r>
            <a:r>
              <a:rPr lang="en-US" sz="2800" noProof="1">
                <a:solidFill>
                  <a:srgbClr val="FBEEDC"/>
                </a:solidFill>
              </a:rPr>
              <a:t>(-1, -1, -1);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// Nov 29 -2</a:t>
            </a:r>
            <a:endParaRPr lang="en-US" sz="2800" noProof="1">
              <a:solidFill>
                <a:schemeClr val="tx2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10" name="Text Placeholder 3"/>
          <p:cNvSpPr txBox="1">
            <a:spLocks/>
          </p:cNvSpPr>
          <p:nvPr/>
        </p:nvSpPr>
        <p:spPr>
          <a:xfrm>
            <a:off x="622412" y="5261775"/>
            <a:ext cx="10944000" cy="109335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lnSpc>
                <a:spcPct val="110000"/>
              </a:lnSpc>
            </a:pPr>
            <a:r>
              <a:rPr lang="en-US" sz="2800" noProof="1">
                <a:solidFill>
                  <a:srgbClr val="FBEEDC"/>
                </a:solidFill>
              </a:rPr>
              <a:t>let pi</a:t>
            </a:r>
            <a:r>
              <a:rPr lang="en-US" sz="2800" noProof="1">
                <a:solidFill>
                  <a:srgbClr val="FBEEDC"/>
                </a:solidFill>
                <a:latin typeface="+mn-lt"/>
              </a:rPr>
              <a:t> </a:t>
            </a:r>
            <a:r>
              <a:rPr lang="en-US" sz="2800" noProof="1">
                <a:solidFill>
                  <a:srgbClr val="FBEEDC"/>
                </a:solidFill>
              </a:rPr>
              <a:t>=</a:t>
            </a:r>
            <a:r>
              <a:rPr lang="en-US" sz="2800" noProof="1">
                <a:solidFill>
                  <a:srgbClr val="FBEEDC"/>
                </a:solidFill>
                <a:latin typeface="+mn-lt"/>
              </a:rPr>
              <a:t>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new Date</a:t>
            </a:r>
            <a:r>
              <a:rPr lang="en-US" sz="2800" noProof="1">
                <a:solidFill>
                  <a:srgbClr val="FBEEDC"/>
                </a:solidFill>
              </a:rPr>
              <a:t>(3.14,</a:t>
            </a:r>
            <a:r>
              <a:rPr lang="en-US" sz="2800" noProof="1">
                <a:solidFill>
                  <a:srgbClr val="FBEEDC"/>
                </a:solidFill>
                <a:latin typeface="+mn-lt"/>
              </a:rPr>
              <a:t> </a:t>
            </a:r>
            <a:r>
              <a:rPr lang="en-US" sz="2800" noProof="1">
                <a:solidFill>
                  <a:srgbClr val="FBEEDC"/>
                </a:solidFill>
              </a:rPr>
              <a:t>3.14,</a:t>
            </a:r>
            <a:r>
              <a:rPr lang="en-US" sz="2800" noProof="1">
                <a:solidFill>
                  <a:srgbClr val="FBEEDC"/>
                </a:solidFill>
                <a:latin typeface="+mn-lt"/>
              </a:rPr>
              <a:t> </a:t>
            </a:r>
            <a:r>
              <a:rPr lang="en-US" sz="2800" noProof="1">
                <a:solidFill>
                  <a:srgbClr val="FBEEDC"/>
                </a:solidFill>
              </a:rPr>
              <a:t>3.14);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+mn-lt"/>
              </a:rPr>
              <a:t> // Month / year truncated</a:t>
            </a:r>
          </a:p>
          <a:p>
            <a:pPr>
              <a:lnSpc>
                <a:spcPct val="110000"/>
              </a:lnSpc>
            </a:pP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// Apr 03 1903 03:21:36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+mn-lt"/>
              </a:rPr>
              <a:t> (fractial day turned to hours / minutes)</a:t>
            </a:r>
          </a:p>
        </p:txBody>
      </p:sp>
    </p:spTree>
    <p:extLst>
      <p:ext uri="{BB962C8B-B14F-4D97-AF65-F5344CB8AC3E}">
        <p14:creationId xmlns:p14="http://schemas.microsoft.com/office/powerpoint/2010/main" val="369394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932</TotalTime>
  <Words>2139</Words>
  <Application>Microsoft Office PowerPoint</Application>
  <PresentationFormat>Custom</PresentationFormat>
  <Paragraphs>332</Paragraphs>
  <Slides>34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0" baseType="lpstr">
      <vt:lpstr>Arial</vt:lpstr>
      <vt:lpstr>Calibri</vt:lpstr>
      <vt:lpstr>Consolas</vt:lpstr>
      <vt:lpstr>Wingdings</vt:lpstr>
      <vt:lpstr>Wingdings 2</vt:lpstr>
      <vt:lpstr>SoftUni 16x9</vt:lpstr>
      <vt:lpstr>Error Handling and Exceptions</vt:lpstr>
      <vt:lpstr>Table of Contents</vt:lpstr>
      <vt:lpstr>Have a Question?</vt:lpstr>
      <vt:lpstr>Error Handling in JS</vt:lpstr>
      <vt:lpstr>Error Handling – Concepts</vt:lpstr>
      <vt:lpstr>Error Handling – Examples</vt:lpstr>
      <vt:lpstr>Error Handling – Exceptions (Errors)</vt:lpstr>
      <vt:lpstr>Error Handling – Special Values</vt:lpstr>
      <vt:lpstr>Unexpected (Not Obvious) Behavior</vt:lpstr>
      <vt:lpstr>Problem: Sub-Sum</vt:lpstr>
      <vt:lpstr>Problem: Sub-Sum – Error Handling</vt:lpstr>
      <vt:lpstr>Solution: Sub-Sum (with Error Handling)</vt:lpstr>
      <vt:lpstr>Exception Handling in JS</vt:lpstr>
      <vt:lpstr>Throwing Errors (Exceptions)</vt:lpstr>
      <vt:lpstr>Custom Error Class</vt:lpstr>
      <vt:lpstr>Problem: Playing Cards</vt:lpstr>
      <vt:lpstr>Solution: Playing Cards – Card Class</vt:lpstr>
      <vt:lpstr>Solution: Playing Cards – Face Getter / Setter</vt:lpstr>
      <vt:lpstr>Solution: Playing Cards – Suit Getter / Setter</vt:lpstr>
      <vt:lpstr>Solution: Playing Cards – toString()</vt:lpstr>
      <vt:lpstr>List of Cards: Example</vt:lpstr>
      <vt:lpstr>Exceptions and Their Properties</vt:lpstr>
      <vt:lpstr>Problem: Print Deck of Cards</vt:lpstr>
      <vt:lpstr>Solution: Print Deck of Cards</vt:lpstr>
      <vt:lpstr>Exceptions vs. Special Values</vt:lpstr>
      <vt:lpstr>Exceptions vs. Special Values</vt:lpstr>
      <vt:lpstr>Problem: Time Span</vt:lpstr>
      <vt:lpstr>Solution: TimeSpan Class – Constructor</vt:lpstr>
      <vt:lpstr>Solution: TimeSpan Class – toString()</vt:lpstr>
      <vt:lpstr>Practice: Error Handling and Exceptions</vt:lpstr>
      <vt:lpstr>Summary</vt:lpstr>
      <vt:lpstr>Error Handling and Exceptions</vt:lpstr>
      <vt:lpstr>License</vt:lpstr>
      <vt:lpstr>Free Trainings @ Software University</vt:lpstr>
    </vt:vector>
  </TitlesOfParts>
  <Manager>Svetlin Nakov</Manager>
  <Company>Software University (SoftUni)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Error Handling and Exceptions</dc:title>
  <dc:subject>JavaScript Avdanced - Practical Training Course @ SoftUni</dc:subject>
  <dc:creator>Software University Foundation</dc:creator>
  <cp:keywords>JS, JavaScript, programming, course, SoftUni, Software University</cp:keywords>
  <dc:description>JavaScript Advanced Course @ SoftUni - https://softuni.bg/courses/javascript-advanced</dc:description>
  <cp:lastModifiedBy>Svetlin Nakov</cp:lastModifiedBy>
  <cp:revision>112</cp:revision>
  <dcterms:created xsi:type="dcterms:W3CDTF">2014-01-02T17:00:34Z</dcterms:created>
  <dcterms:modified xsi:type="dcterms:W3CDTF">2016-11-08T13:58:12Z</dcterms:modified>
  <cp:category>JS, JavaScript, front-end, ES6, ES2015, ES2016, ES2017, Web development, computer programming, programming</cp:category>
  <dc:language>English</dc:language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